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4"/>
  </p:notesMasterIdLst>
  <p:sldIdLst>
    <p:sldId id="256" r:id="rId2"/>
    <p:sldId id="257" r:id="rId3"/>
  </p:sldIdLst>
  <p:sldSz cx="6858000" cy="9906000" type="A4"/>
  <p:notesSz cx="6858000" cy="9144000"/>
  <p:embeddedFontLst>
    <p:embeddedFont>
      <p:font typeface="Calibri" panose="020F0502020204030204" pitchFamily="34" charset="0"/>
      <p:regular r:id="rId5"/>
      <p:bold r:id="rId6"/>
      <p:italic r:id="rId7"/>
      <p:boldItalic r:id="rId8"/>
    </p:embeddedFont>
    <p:embeddedFont>
      <p:font typeface="Gill Sans" panose="020B0502020104020203" pitchFamily="34" charset="-79"/>
      <p:regular r:id="rId9"/>
      <p:bold r:id="rId1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5AA0CBB-A905-400F-846D-3C5421A9685E}">
  <a:tblStyle styleId="{C5AA0CBB-A905-400F-846D-3C5421A9685E}" styleName="Table_0">
    <a:wholeTbl>
      <a:tcTxStyle b="off" i="off">
        <a:font>
          <a:latin typeface="Calibri"/>
          <a:ea typeface="Calibri"/>
          <a:cs typeface="Calibri"/>
        </a:font>
        <a:schemeClr val="dk1"/>
      </a:tcTxStyle>
      <a:tcStyle>
        <a:tcBdr>
          <a:left>
            <a:ln w="12700" cap="flat" cmpd="sng">
              <a:solidFill>
                <a:schemeClr val="dk1"/>
              </a:solidFill>
              <a:prstDash val="solid"/>
              <a:round/>
              <a:headEnd type="none" w="sm" len="sm"/>
              <a:tailEnd type="none" w="sm" len="sm"/>
            </a:ln>
          </a:left>
          <a:right>
            <a:ln w="12700" cap="flat" cmpd="sng">
              <a:solidFill>
                <a:schemeClr val="dk1"/>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12700" cap="flat" cmpd="sng">
              <a:solidFill>
                <a:schemeClr val="dk1"/>
              </a:solidFill>
              <a:prstDash val="solid"/>
              <a:round/>
              <a:headEnd type="none" w="sm" len="sm"/>
              <a:tailEnd type="none" w="sm" len="sm"/>
            </a:ln>
          </a:insideH>
          <a:insideV>
            <a:ln w="12700" cap="flat" cmpd="sng">
              <a:solidFill>
                <a:schemeClr val="dk1"/>
              </a:solidFill>
              <a:prstDash val="solid"/>
              <a:round/>
              <a:headEnd type="none" w="sm" len="sm"/>
              <a:tailEnd type="none" w="sm" len="sm"/>
            </a:ln>
          </a:insideV>
        </a:tcBdr>
        <a:fill>
          <a:solidFill>
            <a:srgbClr val="FFFFFF">
              <a:alpha val="0"/>
            </a:srgbClr>
          </a:solidFill>
        </a:fill>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46"/>
  </p:normalViewPr>
  <p:slideViewPr>
    <p:cSldViewPr snapToGrid="0" snapToObjects="1">
      <p:cViewPr>
        <p:scale>
          <a:sx n="121" d="100"/>
          <a:sy n="121" d="100"/>
        </p:scale>
        <p:origin x="1696" y="-3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4.fntdata"/><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font" Target="fonts/font3.fntdata"/><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2.fntdata"/><Relationship Id="rId11" Type="http://schemas.openxmlformats.org/officeDocument/2006/relationships/presProps" Target="presProps.xml"/><Relationship Id="rId5" Type="http://schemas.openxmlformats.org/officeDocument/2006/relationships/font" Target="fonts/font1.fntdata"/><Relationship Id="rId10" Type="http://schemas.openxmlformats.org/officeDocument/2006/relationships/font" Target="fonts/font6.fntdata"/><Relationship Id="rId4" Type="http://schemas.openxmlformats.org/officeDocument/2006/relationships/notesMaster" Target="notesMasters/notesMaster1.xml"/><Relationship Id="rId9" Type="http://schemas.openxmlformats.org/officeDocument/2006/relationships/font" Target="fonts/font5.fntdata"/><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360613" y="1143000"/>
            <a:ext cx="213677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2360613" y="1143000"/>
            <a:ext cx="213677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GB"/>
              <a:t>                      </a:t>
            </a: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GB"/>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 name="Google Shape;134;p2:notes"/>
          <p:cNvSpPr>
            <a:spLocks noGrp="1" noRot="1" noChangeAspect="1"/>
          </p:cNvSpPr>
          <p:nvPr>
            <p:ph type="sldImg" idx="2"/>
          </p:nvPr>
        </p:nvSpPr>
        <p:spPr>
          <a:xfrm>
            <a:off x="2360613" y="1143000"/>
            <a:ext cx="2136775"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514350" y="1621191"/>
            <a:ext cx="5829300" cy="3448756"/>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857250" y="5202944"/>
            <a:ext cx="5143500" cy="2391656"/>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18" name="Google Shape;18;p2"/>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2"/>
        <p:cNvGrpSpPr/>
        <p:nvPr/>
      </p:nvGrpSpPr>
      <p:grpSpPr>
        <a:xfrm>
          <a:off x="0" y="0"/>
          <a:ext cx="0" cy="0"/>
          <a:chOff x="0" y="0"/>
          <a:chExt cx="0" cy="0"/>
        </a:xfrm>
      </p:grpSpPr>
      <p:sp>
        <p:nvSpPr>
          <p:cNvPr id="73" name="Google Shape;73;p11"/>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4" name="Google Shape;74;p11"/>
          <p:cNvSpPr txBox="1">
            <a:spLocks noGrp="1"/>
          </p:cNvSpPr>
          <p:nvPr>
            <p:ph type="body" idx="1"/>
          </p:nvPr>
        </p:nvSpPr>
        <p:spPr>
          <a:xfrm rot="5400000">
            <a:off x="286367" y="2822135"/>
            <a:ext cx="6285266" cy="59150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5" name="Google Shape;75;p11"/>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1"/>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1"/>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8"/>
        <p:cNvGrpSpPr/>
        <p:nvPr/>
      </p:nvGrpSpPr>
      <p:grpSpPr>
        <a:xfrm>
          <a:off x="0" y="0"/>
          <a:ext cx="0" cy="0"/>
          <a:chOff x="0" y="0"/>
          <a:chExt cx="0" cy="0"/>
        </a:xfrm>
      </p:grpSpPr>
      <p:sp>
        <p:nvSpPr>
          <p:cNvPr id="79" name="Google Shape;79;p12"/>
          <p:cNvSpPr txBox="1">
            <a:spLocks noGrp="1"/>
          </p:cNvSpPr>
          <p:nvPr>
            <p:ph type="title"/>
          </p:nvPr>
        </p:nvSpPr>
        <p:spPr>
          <a:xfrm rot="5400000">
            <a:off x="1449696" y="3985464"/>
            <a:ext cx="8394877" cy="1478756"/>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12"/>
          <p:cNvSpPr txBox="1">
            <a:spLocks noGrp="1"/>
          </p:cNvSpPr>
          <p:nvPr>
            <p:ph type="body" idx="1"/>
          </p:nvPr>
        </p:nvSpPr>
        <p:spPr>
          <a:xfrm rot="5400000">
            <a:off x="-1550679" y="2549570"/>
            <a:ext cx="8394877" cy="4350544"/>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1" name="Google Shape;81;p12"/>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2"/>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2"/>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471488" y="2637014"/>
            <a:ext cx="5915025" cy="628526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24" name="Google Shape;24;p3"/>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467916" y="2469624"/>
            <a:ext cx="5915025" cy="412062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500"/>
              <a:buFont typeface="Calibri"/>
              <a:buNone/>
              <a:defRPr sz="45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467916" y="6629226"/>
            <a:ext cx="5915025" cy="216693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800"/>
              <a:buNone/>
              <a:defRPr sz="1800">
                <a:solidFill>
                  <a:schemeClr val="dk1"/>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30" name="Google Shape;30;p4"/>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5"/>
          <p:cNvSpPr txBox="1">
            <a:spLocks noGrp="1"/>
          </p:cNvSpPr>
          <p:nvPr>
            <p:ph type="body" idx="1"/>
          </p:nvPr>
        </p:nvSpPr>
        <p:spPr>
          <a:xfrm>
            <a:off x="471488" y="2637014"/>
            <a:ext cx="2914650" cy="628526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6" name="Google Shape;36;p5"/>
          <p:cNvSpPr txBox="1">
            <a:spLocks noGrp="1"/>
          </p:cNvSpPr>
          <p:nvPr>
            <p:ph type="body" idx="2"/>
          </p:nvPr>
        </p:nvSpPr>
        <p:spPr>
          <a:xfrm>
            <a:off x="3471863" y="2637014"/>
            <a:ext cx="2914650" cy="6285266"/>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37" name="Google Shape;37;p5"/>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472381"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6"/>
          <p:cNvSpPr txBox="1">
            <a:spLocks noGrp="1"/>
          </p:cNvSpPr>
          <p:nvPr>
            <p:ph type="body" idx="1"/>
          </p:nvPr>
        </p:nvSpPr>
        <p:spPr>
          <a:xfrm>
            <a:off x="472381" y="2428347"/>
            <a:ext cx="2901255" cy="1190095"/>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3" name="Google Shape;43;p6"/>
          <p:cNvSpPr txBox="1">
            <a:spLocks noGrp="1"/>
          </p:cNvSpPr>
          <p:nvPr>
            <p:ph type="body" idx="2"/>
          </p:nvPr>
        </p:nvSpPr>
        <p:spPr>
          <a:xfrm>
            <a:off x="472381" y="3618442"/>
            <a:ext cx="2901255" cy="532218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4" name="Google Shape;44;p6"/>
          <p:cNvSpPr txBox="1">
            <a:spLocks noGrp="1"/>
          </p:cNvSpPr>
          <p:nvPr>
            <p:ph type="body" idx="3"/>
          </p:nvPr>
        </p:nvSpPr>
        <p:spPr>
          <a:xfrm>
            <a:off x="3471863" y="2428347"/>
            <a:ext cx="2915543" cy="1190095"/>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750"/>
              </a:spcBef>
              <a:spcAft>
                <a:spcPts val="0"/>
              </a:spcAft>
              <a:buClr>
                <a:schemeClr val="dk1"/>
              </a:buClr>
              <a:buSzPts val="1800"/>
              <a:buNone/>
              <a:defRPr sz="1800" b="1"/>
            </a:lvl1pPr>
            <a:lvl2pPr marL="914400" lvl="1" indent="-228600" algn="l">
              <a:lnSpc>
                <a:spcPct val="90000"/>
              </a:lnSpc>
              <a:spcBef>
                <a:spcPts val="375"/>
              </a:spcBef>
              <a:spcAft>
                <a:spcPts val="0"/>
              </a:spcAft>
              <a:buClr>
                <a:schemeClr val="dk1"/>
              </a:buClr>
              <a:buSzPts val="1500"/>
              <a:buNone/>
              <a:defRPr sz="1500" b="1"/>
            </a:lvl2pPr>
            <a:lvl3pPr marL="1371600" lvl="2" indent="-228600" algn="l">
              <a:lnSpc>
                <a:spcPct val="90000"/>
              </a:lnSpc>
              <a:spcBef>
                <a:spcPts val="375"/>
              </a:spcBef>
              <a:spcAft>
                <a:spcPts val="0"/>
              </a:spcAft>
              <a:buClr>
                <a:schemeClr val="dk1"/>
              </a:buClr>
              <a:buSzPts val="1350"/>
              <a:buNone/>
              <a:defRPr sz="1350" b="1"/>
            </a:lvl3pPr>
            <a:lvl4pPr marL="1828800" lvl="3" indent="-228600" algn="l">
              <a:lnSpc>
                <a:spcPct val="90000"/>
              </a:lnSpc>
              <a:spcBef>
                <a:spcPts val="375"/>
              </a:spcBef>
              <a:spcAft>
                <a:spcPts val="0"/>
              </a:spcAft>
              <a:buClr>
                <a:schemeClr val="dk1"/>
              </a:buClr>
              <a:buSzPts val="1200"/>
              <a:buNone/>
              <a:defRPr sz="1200" b="1"/>
            </a:lvl4pPr>
            <a:lvl5pPr marL="2286000" lvl="4" indent="-228600" algn="l">
              <a:lnSpc>
                <a:spcPct val="90000"/>
              </a:lnSpc>
              <a:spcBef>
                <a:spcPts val="375"/>
              </a:spcBef>
              <a:spcAft>
                <a:spcPts val="0"/>
              </a:spcAft>
              <a:buClr>
                <a:schemeClr val="dk1"/>
              </a:buClr>
              <a:buSzPts val="1200"/>
              <a:buNone/>
              <a:defRPr sz="1200" b="1"/>
            </a:lvl5pPr>
            <a:lvl6pPr marL="2743200" lvl="5" indent="-228600" algn="l">
              <a:lnSpc>
                <a:spcPct val="90000"/>
              </a:lnSpc>
              <a:spcBef>
                <a:spcPts val="375"/>
              </a:spcBef>
              <a:spcAft>
                <a:spcPts val="0"/>
              </a:spcAft>
              <a:buClr>
                <a:schemeClr val="dk1"/>
              </a:buClr>
              <a:buSzPts val="1200"/>
              <a:buNone/>
              <a:defRPr sz="1200" b="1"/>
            </a:lvl6pPr>
            <a:lvl7pPr marL="3200400" lvl="6" indent="-228600" algn="l">
              <a:lnSpc>
                <a:spcPct val="90000"/>
              </a:lnSpc>
              <a:spcBef>
                <a:spcPts val="375"/>
              </a:spcBef>
              <a:spcAft>
                <a:spcPts val="0"/>
              </a:spcAft>
              <a:buClr>
                <a:schemeClr val="dk1"/>
              </a:buClr>
              <a:buSzPts val="1200"/>
              <a:buNone/>
              <a:defRPr sz="1200" b="1"/>
            </a:lvl7pPr>
            <a:lvl8pPr marL="3657600" lvl="7" indent="-228600" algn="l">
              <a:lnSpc>
                <a:spcPct val="90000"/>
              </a:lnSpc>
              <a:spcBef>
                <a:spcPts val="375"/>
              </a:spcBef>
              <a:spcAft>
                <a:spcPts val="0"/>
              </a:spcAft>
              <a:buClr>
                <a:schemeClr val="dk1"/>
              </a:buClr>
              <a:buSzPts val="1200"/>
              <a:buNone/>
              <a:defRPr sz="1200" b="1"/>
            </a:lvl8pPr>
            <a:lvl9pPr marL="4114800" lvl="8" indent="-228600" algn="l">
              <a:lnSpc>
                <a:spcPct val="90000"/>
              </a:lnSpc>
              <a:spcBef>
                <a:spcPts val="375"/>
              </a:spcBef>
              <a:spcAft>
                <a:spcPts val="0"/>
              </a:spcAft>
              <a:buClr>
                <a:schemeClr val="dk1"/>
              </a:buClr>
              <a:buSzPts val="1200"/>
              <a:buNone/>
              <a:defRPr sz="1200" b="1"/>
            </a:lvl9pPr>
          </a:lstStyle>
          <a:p>
            <a:endParaRPr/>
          </a:p>
        </p:txBody>
      </p:sp>
      <p:sp>
        <p:nvSpPr>
          <p:cNvPr id="45" name="Google Shape;45;p6"/>
          <p:cNvSpPr txBox="1">
            <a:spLocks noGrp="1"/>
          </p:cNvSpPr>
          <p:nvPr>
            <p:ph type="body" idx="4"/>
          </p:nvPr>
        </p:nvSpPr>
        <p:spPr>
          <a:xfrm>
            <a:off x="3471863" y="3618442"/>
            <a:ext cx="2915543" cy="532218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750"/>
              </a:spcBef>
              <a:spcAft>
                <a:spcPts val="0"/>
              </a:spcAft>
              <a:buClr>
                <a:schemeClr val="dk1"/>
              </a:buClr>
              <a:buSzPts val="1800"/>
              <a:buChar char="•"/>
              <a:defRPr/>
            </a:lvl1pPr>
            <a:lvl2pPr marL="914400" lvl="1" indent="-342900" algn="l">
              <a:lnSpc>
                <a:spcPct val="90000"/>
              </a:lnSpc>
              <a:spcBef>
                <a:spcPts val="375"/>
              </a:spcBef>
              <a:spcAft>
                <a:spcPts val="0"/>
              </a:spcAft>
              <a:buClr>
                <a:schemeClr val="dk1"/>
              </a:buClr>
              <a:buSzPts val="1800"/>
              <a:buChar char="•"/>
              <a:defRPr/>
            </a:lvl2pPr>
            <a:lvl3pPr marL="1371600" lvl="2" indent="-342900" algn="l">
              <a:lnSpc>
                <a:spcPct val="90000"/>
              </a:lnSpc>
              <a:spcBef>
                <a:spcPts val="375"/>
              </a:spcBef>
              <a:spcAft>
                <a:spcPts val="0"/>
              </a:spcAft>
              <a:buClr>
                <a:schemeClr val="dk1"/>
              </a:buClr>
              <a:buSzPts val="1800"/>
              <a:buChar char="•"/>
              <a:defRPr/>
            </a:lvl3pPr>
            <a:lvl4pPr marL="1828800" lvl="3" indent="-342900" algn="l">
              <a:lnSpc>
                <a:spcPct val="90000"/>
              </a:lnSpc>
              <a:spcBef>
                <a:spcPts val="375"/>
              </a:spcBef>
              <a:spcAft>
                <a:spcPts val="0"/>
              </a:spcAft>
              <a:buClr>
                <a:schemeClr val="dk1"/>
              </a:buClr>
              <a:buSzPts val="1800"/>
              <a:buChar char="•"/>
              <a:defRPr/>
            </a:lvl4pPr>
            <a:lvl5pPr marL="2286000" lvl="4" indent="-342900" algn="l">
              <a:lnSpc>
                <a:spcPct val="90000"/>
              </a:lnSpc>
              <a:spcBef>
                <a:spcPts val="375"/>
              </a:spcBef>
              <a:spcAft>
                <a:spcPts val="0"/>
              </a:spcAft>
              <a:buClr>
                <a:schemeClr val="dk1"/>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6" name="Google Shape;46;p6"/>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6"/>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6"/>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7"/>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7"/>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7"/>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7"/>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4"/>
        <p:cNvGrpSpPr/>
        <p:nvPr/>
      </p:nvGrpSpPr>
      <p:grpSpPr>
        <a:xfrm>
          <a:off x="0" y="0"/>
          <a:ext cx="0" cy="0"/>
          <a:chOff x="0" y="0"/>
          <a:chExt cx="0" cy="0"/>
        </a:xfrm>
      </p:grpSpPr>
      <p:sp>
        <p:nvSpPr>
          <p:cNvPr id="55" name="Google Shape;55;p8"/>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8"/>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7" name="Google Shape;57;p8"/>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8"/>
        <p:cNvGrpSpPr/>
        <p:nvPr/>
      </p:nvGrpSpPr>
      <p:grpSpPr>
        <a:xfrm>
          <a:off x="0" y="0"/>
          <a:ext cx="0" cy="0"/>
          <a:chOff x="0" y="0"/>
          <a:chExt cx="0" cy="0"/>
        </a:xfrm>
      </p:grpSpPr>
      <p:sp>
        <p:nvSpPr>
          <p:cNvPr id="59" name="Google Shape;59;p9"/>
          <p:cNvSpPr txBox="1">
            <a:spLocks noGrp="1"/>
          </p:cNvSpPr>
          <p:nvPr>
            <p:ph type="title"/>
          </p:nvPr>
        </p:nvSpPr>
        <p:spPr>
          <a:xfrm>
            <a:off x="472381" y="660400"/>
            <a:ext cx="2211884" cy="23114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9"/>
          <p:cNvSpPr txBox="1">
            <a:spLocks noGrp="1"/>
          </p:cNvSpPr>
          <p:nvPr>
            <p:ph type="body" idx="1"/>
          </p:nvPr>
        </p:nvSpPr>
        <p:spPr>
          <a:xfrm>
            <a:off x="2915543" y="1426283"/>
            <a:ext cx="3471863" cy="7039681"/>
          </a:xfrm>
          <a:prstGeom prst="rect">
            <a:avLst/>
          </a:prstGeom>
          <a:noFill/>
          <a:ln>
            <a:noFill/>
          </a:ln>
        </p:spPr>
        <p:txBody>
          <a:bodyPr spcFirstLastPara="1" wrap="square" lIns="91425" tIns="45700" rIns="91425" bIns="45700" anchor="t" anchorCtr="0">
            <a:normAutofit/>
          </a:bodyPr>
          <a:lstStyle>
            <a:lvl1pPr marL="457200" lvl="0" indent="-381000" algn="l">
              <a:lnSpc>
                <a:spcPct val="90000"/>
              </a:lnSpc>
              <a:spcBef>
                <a:spcPts val="750"/>
              </a:spcBef>
              <a:spcAft>
                <a:spcPts val="0"/>
              </a:spcAft>
              <a:buClr>
                <a:schemeClr val="dk1"/>
              </a:buClr>
              <a:buSzPts val="2400"/>
              <a:buChar char="•"/>
              <a:defRPr sz="2400"/>
            </a:lvl1pPr>
            <a:lvl2pPr marL="914400" lvl="1" indent="-361950" algn="l">
              <a:lnSpc>
                <a:spcPct val="90000"/>
              </a:lnSpc>
              <a:spcBef>
                <a:spcPts val="375"/>
              </a:spcBef>
              <a:spcAft>
                <a:spcPts val="0"/>
              </a:spcAft>
              <a:buClr>
                <a:schemeClr val="dk1"/>
              </a:buClr>
              <a:buSzPts val="2100"/>
              <a:buChar char="•"/>
              <a:defRPr sz="2100"/>
            </a:lvl2pPr>
            <a:lvl3pPr marL="1371600" lvl="2" indent="-342900" algn="l">
              <a:lnSpc>
                <a:spcPct val="90000"/>
              </a:lnSpc>
              <a:spcBef>
                <a:spcPts val="375"/>
              </a:spcBef>
              <a:spcAft>
                <a:spcPts val="0"/>
              </a:spcAft>
              <a:buClr>
                <a:schemeClr val="dk1"/>
              </a:buClr>
              <a:buSzPts val="1800"/>
              <a:buChar char="•"/>
              <a:defRPr sz="1800"/>
            </a:lvl3pPr>
            <a:lvl4pPr marL="1828800" lvl="3" indent="-323850" algn="l">
              <a:lnSpc>
                <a:spcPct val="90000"/>
              </a:lnSpc>
              <a:spcBef>
                <a:spcPts val="375"/>
              </a:spcBef>
              <a:spcAft>
                <a:spcPts val="0"/>
              </a:spcAft>
              <a:buClr>
                <a:schemeClr val="dk1"/>
              </a:buClr>
              <a:buSzPts val="1500"/>
              <a:buChar char="•"/>
              <a:defRPr sz="1500"/>
            </a:lvl4pPr>
            <a:lvl5pPr marL="2286000" lvl="4" indent="-323850" algn="l">
              <a:lnSpc>
                <a:spcPct val="90000"/>
              </a:lnSpc>
              <a:spcBef>
                <a:spcPts val="375"/>
              </a:spcBef>
              <a:spcAft>
                <a:spcPts val="0"/>
              </a:spcAft>
              <a:buClr>
                <a:schemeClr val="dk1"/>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61" name="Google Shape;61;p9"/>
          <p:cNvSpPr txBox="1">
            <a:spLocks noGrp="1"/>
          </p:cNvSpPr>
          <p:nvPr>
            <p:ph type="body" idx="2"/>
          </p:nvPr>
        </p:nvSpPr>
        <p:spPr>
          <a:xfrm>
            <a:off x="472381" y="2971800"/>
            <a:ext cx="2211884" cy="55056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2" name="Google Shape;62;p9"/>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5"/>
        <p:cNvGrpSpPr/>
        <p:nvPr/>
      </p:nvGrpSpPr>
      <p:grpSpPr>
        <a:xfrm>
          <a:off x="0" y="0"/>
          <a:ext cx="0" cy="0"/>
          <a:chOff x="0" y="0"/>
          <a:chExt cx="0" cy="0"/>
        </a:xfrm>
      </p:grpSpPr>
      <p:sp>
        <p:nvSpPr>
          <p:cNvPr id="66" name="Google Shape;66;p10"/>
          <p:cNvSpPr txBox="1">
            <a:spLocks noGrp="1"/>
          </p:cNvSpPr>
          <p:nvPr>
            <p:ph type="title"/>
          </p:nvPr>
        </p:nvSpPr>
        <p:spPr>
          <a:xfrm>
            <a:off x="472381" y="660400"/>
            <a:ext cx="2211884" cy="23114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400"/>
              <a:buFont typeface="Calibri"/>
              <a:buNone/>
              <a:defRPr sz="2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10"/>
          <p:cNvSpPr>
            <a:spLocks noGrp="1"/>
          </p:cNvSpPr>
          <p:nvPr>
            <p:ph type="pic" idx="2"/>
          </p:nvPr>
        </p:nvSpPr>
        <p:spPr>
          <a:xfrm>
            <a:off x="2915543" y="1426283"/>
            <a:ext cx="3471863" cy="7039681"/>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68" name="Google Shape;68;p10"/>
          <p:cNvSpPr txBox="1">
            <a:spLocks noGrp="1"/>
          </p:cNvSpPr>
          <p:nvPr>
            <p:ph type="body" idx="1"/>
          </p:nvPr>
        </p:nvSpPr>
        <p:spPr>
          <a:xfrm>
            <a:off x="472381" y="2971800"/>
            <a:ext cx="2211884" cy="55056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750"/>
              </a:spcBef>
              <a:spcAft>
                <a:spcPts val="0"/>
              </a:spcAft>
              <a:buClr>
                <a:schemeClr val="dk1"/>
              </a:buClr>
              <a:buSzPts val="1200"/>
              <a:buNone/>
              <a:defRPr sz="1200"/>
            </a:lvl1pPr>
            <a:lvl2pPr marL="914400" lvl="1" indent="-228600" algn="l">
              <a:lnSpc>
                <a:spcPct val="90000"/>
              </a:lnSpc>
              <a:spcBef>
                <a:spcPts val="375"/>
              </a:spcBef>
              <a:spcAft>
                <a:spcPts val="0"/>
              </a:spcAft>
              <a:buClr>
                <a:schemeClr val="dk1"/>
              </a:buClr>
              <a:buSzPts val="1050"/>
              <a:buNone/>
              <a:defRPr sz="1050"/>
            </a:lvl2pPr>
            <a:lvl3pPr marL="1371600" lvl="2" indent="-228600" algn="l">
              <a:lnSpc>
                <a:spcPct val="90000"/>
              </a:lnSpc>
              <a:spcBef>
                <a:spcPts val="375"/>
              </a:spcBef>
              <a:spcAft>
                <a:spcPts val="0"/>
              </a:spcAft>
              <a:buClr>
                <a:schemeClr val="dk1"/>
              </a:buClr>
              <a:buSzPts val="900"/>
              <a:buNone/>
              <a:defRPr sz="900"/>
            </a:lvl3pPr>
            <a:lvl4pPr marL="1828800" lvl="3" indent="-228600" algn="l">
              <a:lnSpc>
                <a:spcPct val="90000"/>
              </a:lnSpc>
              <a:spcBef>
                <a:spcPts val="375"/>
              </a:spcBef>
              <a:spcAft>
                <a:spcPts val="0"/>
              </a:spcAft>
              <a:buClr>
                <a:schemeClr val="dk1"/>
              </a:buClr>
              <a:buSzPts val="750"/>
              <a:buNone/>
              <a:defRPr sz="750"/>
            </a:lvl4pPr>
            <a:lvl5pPr marL="2286000" lvl="4" indent="-228600" algn="l">
              <a:lnSpc>
                <a:spcPct val="90000"/>
              </a:lnSpc>
              <a:spcBef>
                <a:spcPts val="375"/>
              </a:spcBef>
              <a:spcAft>
                <a:spcPts val="0"/>
              </a:spcAft>
              <a:buClr>
                <a:schemeClr val="dk1"/>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9" name="Google Shape;69;p10"/>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0"/>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10"/>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71488" y="527405"/>
            <a:ext cx="5915025" cy="1914702"/>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471488" y="2637014"/>
            <a:ext cx="5915025" cy="6285266"/>
          </a:xfrm>
          <a:prstGeom prst="rect">
            <a:avLst/>
          </a:prstGeom>
          <a:noFill/>
          <a:ln>
            <a:noFill/>
          </a:ln>
        </p:spPr>
        <p:txBody>
          <a:bodyPr spcFirstLastPara="1" wrap="square" lIns="91425" tIns="45700" rIns="91425" bIns="45700" anchor="t" anchorCtr="0">
            <a:norm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471488" y="9181397"/>
            <a:ext cx="1543050" cy="527403"/>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2271713" y="9181397"/>
            <a:ext cx="2314575" cy="527403"/>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4843463" y="9181397"/>
            <a:ext cx="1543050" cy="527403"/>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graphicFrame>
        <p:nvGraphicFramePr>
          <p:cNvPr id="89" name="Google Shape;89;p13"/>
          <p:cNvGraphicFramePr/>
          <p:nvPr>
            <p:extLst>
              <p:ext uri="{D42A27DB-BD31-4B8C-83A1-F6EECF244321}">
                <p14:modId xmlns:p14="http://schemas.microsoft.com/office/powerpoint/2010/main" val="2155190795"/>
              </p:ext>
            </p:extLst>
          </p:nvPr>
        </p:nvGraphicFramePr>
        <p:xfrm>
          <a:off x="174949" y="675425"/>
          <a:ext cx="6508100" cy="1549728"/>
        </p:xfrm>
        <a:graphic>
          <a:graphicData uri="http://schemas.openxmlformats.org/drawingml/2006/table">
            <a:tbl>
              <a:tblPr firstRow="1" bandRow="1">
                <a:noFill/>
                <a:tableStyleId>{C5AA0CBB-A905-400F-846D-3C5421A9685E}</a:tableStyleId>
              </a:tblPr>
              <a:tblGrid>
                <a:gridCol w="5180825">
                  <a:extLst>
                    <a:ext uri="{9D8B030D-6E8A-4147-A177-3AD203B41FA5}">
                      <a16:colId xmlns:a16="http://schemas.microsoft.com/office/drawing/2014/main" val="20000"/>
                    </a:ext>
                  </a:extLst>
                </a:gridCol>
                <a:gridCol w="1327275">
                  <a:extLst>
                    <a:ext uri="{9D8B030D-6E8A-4147-A177-3AD203B41FA5}">
                      <a16:colId xmlns:a16="http://schemas.microsoft.com/office/drawing/2014/main" val="20001"/>
                    </a:ext>
                  </a:extLst>
                </a:gridCol>
              </a:tblGrid>
              <a:tr h="991000">
                <a:tc>
                  <a:txBody>
                    <a:bodyPr/>
                    <a:lstStyle/>
                    <a:p>
                      <a:pPr marL="0" lvl="0" indent="0" algn="l" rtl="0">
                        <a:lnSpc>
                          <a:spcPct val="115000"/>
                        </a:lnSpc>
                        <a:spcBef>
                          <a:spcPts val="0"/>
                        </a:spcBef>
                        <a:spcAft>
                          <a:spcPts val="0"/>
                        </a:spcAft>
                        <a:buClr>
                          <a:schemeClr val="dk1"/>
                        </a:buClr>
                        <a:buSzPts val="1100"/>
                        <a:buFont typeface="Arial"/>
                        <a:buNone/>
                      </a:pPr>
                      <a:r>
                        <a:rPr lang="en-GB" sz="1050" dirty="0">
                          <a:latin typeface="Gill Sans"/>
                          <a:ea typeface="Gill Sans"/>
                          <a:cs typeface="Gill Sans"/>
                          <a:sym typeface="Gill Sans"/>
                        </a:rPr>
                        <a:t>‘Big Ben’ is actually the nickname for the huge bell of the clock at the top of the Elizabeth Tower, on the north side of the Houses of Parliament in Westminster, London. Big Ben and the Palace of Westminster were designed by English architect Augustus Pugin. Big Ben is the world's largest four-faced chiming clock and it became operational (started working) in 1859. The four faces of the clock are 7m across and are 55m above the ground. The hour hand is 2.7m long, and the minute hand is 4.3m long. On Remembrance Day, Big Ben’s chimes are broadcast to mark the 11th hour of the 11th day of the 11th month. To reach Big Ben’s belfry, you would need to walk up a staggering 334 steps!</a:t>
                      </a:r>
                      <a:endParaRPr sz="1000" dirty="0">
                        <a:latin typeface="Gill Sans"/>
                        <a:ea typeface="Gill Sans"/>
                        <a:cs typeface="Gill Sans"/>
                        <a:sym typeface="Gill Sans"/>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endParaRPr sz="1050" u="none" strike="noStrike" cap="none" dirty="0"/>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93" name="Google Shape;93;p13"/>
          <p:cNvGraphicFramePr/>
          <p:nvPr>
            <p:extLst>
              <p:ext uri="{D42A27DB-BD31-4B8C-83A1-F6EECF244321}">
                <p14:modId xmlns:p14="http://schemas.microsoft.com/office/powerpoint/2010/main" val="623344025"/>
              </p:ext>
            </p:extLst>
          </p:nvPr>
        </p:nvGraphicFramePr>
        <p:xfrm>
          <a:off x="174949" y="2594540"/>
          <a:ext cx="3105575" cy="1802600"/>
        </p:xfrm>
        <a:graphic>
          <a:graphicData uri="http://schemas.openxmlformats.org/drawingml/2006/table">
            <a:tbl>
              <a:tblPr firstRow="1" bandRow="1">
                <a:noFill/>
                <a:tableStyleId>{C5AA0CBB-A905-400F-846D-3C5421A9685E}</a:tableStyleId>
              </a:tblPr>
              <a:tblGrid>
                <a:gridCol w="1687250">
                  <a:extLst>
                    <a:ext uri="{9D8B030D-6E8A-4147-A177-3AD203B41FA5}">
                      <a16:colId xmlns:a16="http://schemas.microsoft.com/office/drawing/2014/main" val="20000"/>
                    </a:ext>
                  </a:extLst>
                </a:gridCol>
                <a:gridCol w="1418325">
                  <a:extLst>
                    <a:ext uri="{9D8B030D-6E8A-4147-A177-3AD203B41FA5}">
                      <a16:colId xmlns:a16="http://schemas.microsoft.com/office/drawing/2014/main" val="20001"/>
                    </a:ext>
                  </a:extLst>
                </a:gridCol>
              </a:tblGrid>
              <a:tr h="42632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What is Big Ben?</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b="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r h="52362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Where is Big Ben?</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b="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1"/>
                  </a:ext>
                </a:extLst>
              </a:tr>
              <a:tr h="42632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Who designed Big Ben and the Palace of Westminster?</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b="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2"/>
                  </a:ext>
                </a:extLst>
              </a:tr>
              <a:tr h="42632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How many steps to reach the belfry?</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b="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graphicFrame>
        <p:nvGraphicFramePr>
          <p:cNvPr id="94" name="Google Shape;94;p13"/>
          <p:cNvGraphicFramePr/>
          <p:nvPr>
            <p:extLst>
              <p:ext uri="{D42A27DB-BD31-4B8C-83A1-F6EECF244321}">
                <p14:modId xmlns:p14="http://schemas.microsoft.com/office/powerpoint/2010/main" val="4283928038"/>
              </p:ext>
            </p:extLst>
          </p:nvPr>
        </p:nvGraphicFramePr>
        <p:xfrm>
          <a:off x="3428999" y="2594540"/>
          <a:ext cx="3254025" cy="1757850"/>
        </p:xfrm>
        <a:graphic>
          <a:graphicData uri="http://schemas.openxmlformats.org/drawingml/2006/table">
            <a:tbl>
              <a:tblPr firstRow="1" bandRow="1">
                <a:noFill/>
                <a:tableStyleId>{C5AA0CBB-A905-400F-846D-3C5421A9685E}</a:tableStyleId>
              </a:tblPr>
              <a:tblGrid>
                <a:gridCol w="1084675">
                  <a:extLst>
                    <a:ext uri="{9D8B030D-6E8A-4147-A177-3AD203B41FA5}">
                      <a16:colId xmlns:a16="http://schemas.microsoft.com/office/drawing/2014/main" val="20000"/>
                    </a:ext>
                  </a:extLst>
                </a:gridCol>
                <a:gridCol w="1084675">
                  <a:extLst>
                    <a:ext uri="{9D8B030D-6E8A-4147-A177-3AD203B41FA5}">
                      <a16:colId xmlns:a16="http://schemas.microsoft.com/office/drawing/2014/main" val="20001"/>
                    </a:ext>
                  </a:extLst>
                </a:gridCol>
                <a:gridCol w="1084675">
                  <a:extLst>
                    <a:ext uri="{9D8B030D-6E8A-4147-A177-3AD203B41FA5}">
                      <a16:colId xmlns:a16="http://schemas.microsoft.com/office/drawing/2014/main" val="20002"/>
                    </a:ext>
                  </a:extLst>
                </a:gridCol>
              </a:tblGrid>
              <a:tr h="585950">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Clock faces</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7m across</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r h="585950">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Architect</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1859</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1"/>
                  </a:ext>
                </a:extLst>
              </a:tr>
              <a:tr h="585950">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Became operational</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r>
                        <a:rPr lang="en-GB" sz="1000">
                          <a:latin typeface="Gill Sans"/>
                          <a:ea typeface="Gill Sans"/>
                          <a:cs typeface="Gill Sans"/>
                          <a:sym typeface="Gill Sans"/>
                        </a:rPr>
                        <a:t>Augustus Pugin</a:t>
                      </a:r>
                      <a:endParaRPr sz="1000">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pic>
        <p:nvPicPr>
          <p:cNvPr id="95" name="Google Shape;95;p13" descr="Text  Description automatically generated"/>
          <p:cNvPicPr preferRelativeResize="0"/>
          <p:nvPr/>
        </p:nvPicPr>
        <p:blipFill rotWithShape="1">
          <a:blip r:embed="rId3">
            <a:alphaModFix/>
          </a:blip>
          <a:srcRect t="8429" b="85301"/>
          <a:stretch/>
        </p:blipFill>
        <p:spPr>
          <a:xfrm>
            <a:off x="-779890" y="2386521"/>
            <a:ext cx="2642096" cy="165625"/>
          </a:xfrm>
          <a:prstGeom prst="rect">
            <a:avLst/>
          </a:prstGeom>
          <a:noFill/>
          <a:ln>
            <a:noFill/>
          </a:ln>
        </p:spPr>
      </p:pic>
      <p:pic>
        <p:nvPicPr>
          <p:cNvPr id="96" name="Google Shape;96;p13" descr="Text  Description automatically generated"/>
          <p:cNvPicPr preferRelativeResize="0"/>
          <p:nvPr/>
        </p:nvPicPr>
        <p:blipFill rotWithShape="1">
          <a:blip r:embed="rId3">
            <a:alphaModFix/>
          </a:blip>
          <a:srcRect t="56974" b="33797"/>
          <a:stretch/>
        </p:blipFill>
        <p:spPr>
          <a:xfrm>
            <a:off x="-439839" y="8933814"/>
            <a:ext cx="2642096" cy="243840"/>
          </a:xfrm>
          <a:prstGeom prst="rect">
            <a:avLst/>
          </a:prstGeom>
          <a:noFill/>
          <a:ln>
            <a:noFill/>
          </a:ln>
        </p:spPr>
      </p:pic>
      <p:pic>
        <p:nvPicPr>
          <p:cNvPr id="97" name="Google Shape;97;p13" descr="Text  Description automatically generated"/>
          <p:cNvPicPr preferRelativeResize="0"/>
          <p:nvPr/>
        </p:nvPicPr>
        <p:blipFill rotWithShape="1">
          <a:blip r:embed="rId3">
            <a:alphaModFix/>
          </a:blip>
          <a:srcRect t="19676" r="58448" b="71197"/>
          <a:stretch/>
        </p:blipFill>
        <p:spPr>
          <a:xfrm>
            <a:off x="3155503" y="2353420"/>
            <a:ext cx="1097842" cy="241120"/>
          </a:xfrm>
          <a:prstGeom prst="rect">
            <a:avLst/>
          </a:prstGeom>
          <a:noFill/>
          <a:ln>
            <a:noFill/>
          </a:ln>
        </p:spPr>
      </p:pic>
      <p:graphicFrame>
        <p:nvGraphicFramePr>
          <p:cNvPr id="98" name="Google Shape;98;p13"/>
          <p:cNvGraphicFramePr/>
          <p:nvPr>
            <p:extLst>
              <p:ext uri="{D42A27DB-BD31-4B8C-83A1-F6EECF244321}">
                <p14:modId xmlns:p14="http://schemas.microsoft.com/office/powerpoint/2010/main" val="3103450375"/>
              </p:ext>
            </p:extLst>
          </p:nvPr>
        </p:nvGraphicFramePr>
        <p:xfrm>
          <a:off x="174949" y="4658855"/>
          <a:ext cx="3105600" cy="1585000"/>
        </p:xfrm>
        <a:graphic>
          <a:graphicData uri="http://schemas.openxmlformats.org/drawingml/2006/table">
            <a:tbl>
              <a:tblPr firstRow="1" bandRow="1">
                <a:noFill/>
                <a:tableStyleId>{C5AA0CBB-A905-400F-846D-3C5421A9685E}</a:tableStyleId>
              </a:tblPr>
              <a:tblGrid>
                <a:gridCol w="2609825">
                  <a:extLst>
                    <a:ext uri="{9D8B030D-6E8A-4147-A177-3AD203B41FA5}">
                      <a16:colId xmlns:a16="http://schemas.microsoft.com/office/drawing/2014/main" val="20000"/>
                    </a:ext>
                  </a:extLst>
                </a:gridCol>
                <a:gridCol w="495775">
                  <a:extLst>
                    <a:ext uri="{9D8B030D-6E8A-4147-A177-3AD203B41FA5}">
                      <a16:colId xmlns:a16="http://schemas.microsoft.com/office/drawing/2014/main" val="20001"/>
                    </a:ext>
                  </a:extLst>
                </a:gridCol>
              </a:tblGrid>
              <a:tr h="367425">
                <a:tc>
                  <a:txBody>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Big Ben is the name of the bell.</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b="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r h="42507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Big Ben has four clock faces.</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b="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1"/>
                  </a:ext>
                </a:extLst>
              </a:tr>
              <a:tr h="425075">
                <a:tc>
                  <a:txBody>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Big Ben is in New York.</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b="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2"/>
                  </a:ext>
                </a:extLst>
              </a:tr>
              <a:tr h="367425">
                <a:tc>
                  <a:txBody>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The clock’s minute hand is 2.7m long.</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b="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pic>
        <p:nvPicPr>
          <p:cNvPr id="99" name="Google Shape;99;p13" descr="Text  Description automatically generated"/>
          <p:cNvPicPr preferRelativeResize="0"/>
          <p:nvPr/>
        </p:nvPicPr>
        <p:blipFill rotWithShape="1">
          <a:blip r:embed="rId3">
            <a:alphaModFix/>
          </a:blip>
          <a:srcRect l="27607" t="46713" r="27100" b="45676"/>
          <a:stretch/>
        </p:blipFill>
        <p:spPr>
          <a:xfrm>
            <a:off x="67863" y="4480596"/>
            <a:ext cx="1196687" cy="201057"/>
          </a:xfrm>
          <a:prstGeom prst="rect">
            <a:avLst/>
          </a:prstGeom>
          <a:noFill/>
          <a:ln>
            <a:noFill/>
          </a:ln>
        </p:spPr>
      </p:pic>
      <p:graphicFrame>
        <p:nvGraphicFramePr>
          <p:cNvPr id="100" name="Google Shape;100;p13"/>
          <p:cNvGraphicFramePr/>
          <p:nvPr>
            <p:extLst>
              <p:ext uri="{D42A27DB-BD31-4B8C-83A1-F6EECF244321}">
                <p14:modId xmlns:p14="http://schemas.microsoft.com/office/powerpoint/2010/main" val="3798320949"/>
              </p:ext>
            </p:extLst>
          </p:nvPr>
        </p:nvGraphicFramePr>
        <p:xfrm>
          <a:off x="3428999" y="4657065"/>
          <a:ext cx="3254050" cy="1724247"/>
        </p:xfrm>
        <a:graphic>
          <a:graphicData uri="http://schemas.openxmlformats.org/drawingml/2006/table">
            <a:tbl>
              <a:tblPr firstRow="1" bandRow="1">
                <a:noFill/>
                <a:tableStyleId>{C5AA0CBB-A905-400F-846D-3C5421A9685E}</a:tableStyleId>
              </a:tblPr>
              <a:tblGrid>
                <a:gridCol w="3254050">
                  <a:extLst>
                    <a:ext uri="{9D8B030D-6E8A-4147-A177-3AD203B41FA5}">
                      <a16:colId xmlns:a16="http://schemas.microsoft.com/office/drawing/2014/main" val="20000"/>
                    </a:ext>
                  </a:extLst>
                </a:gridCol>
              </a:tblGrid>
              <a:tr h="342525">
                <a:tc>
                  <a:txBody>
                    <a:bodyPr/>
                    <a:lstStyle/>
                    <a:p>
                      <a:pPr marL="0" lvl="0" indent="0" algn="l"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Big Ben and the Palace of Westminster were ___________ by English architect Augustus Pugin.</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r h="342525">
                <a:tc>
                  <a:txBody>
                    <a:bodyPr/>
                    <a:lstStyle/>
                    <a:p>
                      <a:pPr marL="0" lvl="0" indent="0" algn="l"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The four faces of the clock are 7m __________ and are 55m above the ground. </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1"/>
                  </a:ext>
                </a:extLst>
              </a:tr>
              <a:tr h="438150">
                <a:tc>
                  <a:txBody>
                    <a:bodyPr/>
                    <a:lstStyle/>
                    <a:p>
                      <a:pPr marL="0" lvl="0" indent="0" algn="l"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The ________ hand is 2.7m long, and the minute hand is 4.3m long. </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2"/>
                  </a:ext>
                </a:extLst>
              </a:tr>
              <a:tr h="342525">
                <a:tc>
                  <a:txBody>
                    <a:bodyPr/>
                    <a:lstStyle/>
                    <a:p>
                      <a:pPr marL="0" lvl="0" indent="0" algn="l"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To reach Big Ben’s belfry, you would need to _______ up a staggering 334 steps!</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pic>
        <p:nvPicPr>
          <p:cNvPr id="101" name="Google Shape;101;p13" descr="Text  Description automatically generated"/>
          <p:cNvPicPr preferRelativeResize="0"/>
          <p:nvPr/>
        </p:nvPicPr>
        <p:blipFill rotWithShape="1">
          <a:blip r:embed="rId3">
            <a:alphaModFix/>
          </a:blip>
          <a:srcRect t="32196" b="56267"/>
          <a:stretch/>
        </p:blipFill>
        <p:spPr>
          <a:xfrm>
            <a:off x="2655215" y="4430652"/>
            <a:ext cx="2642096" cy="304801"/>
          </a:xfrm>
          <a:prstGeom prst="rect">
            <a:avLst/>
          </a:prstGeom>
          <a:noFill/>
          <a:ln>
            <a:noFill/>
          </a:ln>
        </p:spPr>
      </p:pic>
      <p:pic>
        <p:nvPicPr>
          <p:cNvPr id="102" name="Google Shape;102;p13" descr="Text  Description automatically generated"/>
          <p:cNvPicPr preferRelativeResize="0"/>
          <p:nvPr/>
        </p:nvPicPr>
        <p:blipFill rotWithShape="1">
          <a:blip r:embed="rId3">
            <a:alphaModFix/>
          </a:blip>
          <a:srcRect t="79857" b="10252"/>
          <a:stretch/>
        </p:blipFill>
        <p:spPr>
          <a:xfrm>
            <a:off x="-406363" y="6405041"/>
            <a:ext cx="2642096" cy="261292"/>
          </a:xfrm>
          <a:prstGeom prst="rect">
            <a:avLst/>
          </a:prstGeom>
          <a:noFill/>
          <a:ln>
            <a:noFill/>
          </a:ln>
        </p:spPr>
      </p:pic>
      <p:graphicFrame>
        <p:nvGraphicFramePr>
          <p:cNvPr id="103" name="Google Shape;103;p13"/>
          <p:cNvGraphicFramePr/>
          <p:nvPr/>
        </p:nvGraphicFramePr>
        <p:xfrm>
          <a:off x="1539456" y="6399644"/>
          <a:ext cx="4835950" cy="243850"/>
        </p:xfrm>
        <a:graphic>
          <a:graphicData uri="http://schemas.openxmlformats.org/drawingml/2006/table">
            <a:tbl>
              <a:tblPr firstRow="1" bandRow="1">
                <a:noFill/>
                <a:tableStyleId>{C5AA0CBB-A905-400F-846D-3C5421A9685E}</a:tableStyleId>
              </a:tblPr>
              <a:tblGrid>
                <a:gridCol w="4835950">
                  <a:extLst>
                    <a:ext uri="{9D8B030D-6E8A-4147-A177-3AD203B41FA5}">
                      <a16:colId xmlns:a16="http://schemas.microsoft.com/office/drawing/2014/main" val="20000"/>
                    </a:ext>
                  </a:extLst>
                </a:gridCol>
              </a:tblGrid>
              <a:tr h="202150">
                <a:tc>
                  <a:txBody>
                    <a:bodyPr/>
                    <a:lstStyle/>
                    <a:p>
                      <a:pPr marL="457200" marR="0" lvl="0" indent="-292100" algn="l" rtl="0">
                        <a:lnSpc>
                          <a:spcPct val="100000"/>
                        </a:lnSpc>
                        <a:spcBef>
                          <a:spcPts val="0"/>
                        </a:spcBef>
                        <a:spcAft>
                          <a:spcPts val="0"/>
                        </a:spcAft>
                        <a:buSzPts val="1000"/>
                        <a:buFont typeface="Gill Sans"/>
                        <a:buChar char="-"/>
                      </a:pPr>
                      <a:r>
                        <a:rPr lang="en-GB" sz="1000">
                          <a:latin typeface="Gill Sans"/>
                          <a:ea typeface="Gill Sans"/>
                          <a:cs typeface="Gill Sans"/>
                          <a:sym typeface="Gill Sans"/>
                        </a:rPr>
                        <a:t>How high above the ground are the clock faces? </a:t>
                      </a:r>
                      <a:r>
                        <a:rPr lang="en-GB" sz="1000" u="none" strike="noStrike" cap="none">
                          <a:latin typeface="Gill Sans"/>
                          <a:ea typeface="Gill Sans"/>
                          <a:cs typeface="Gill Sans"/>
                          <a:sym typeface="Gill Sans"/>
                        </a:rPr>
                        <a:t>(Circle the correct answer)</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104" name="Google Shape;104;p13"/>
          <p:cNvGrpSpPr/>
          <p:nvPr/>
        </p:nvGrpSpPr>
        <p:grpSpPr>
          <a:xfrm>
            <a:off x="271931" y="6658442"/>
            <a:ext cx="6304246" cy="591757"/>
            <a:chOff x="271931" y="7157214"/>
            <a:chExt cx="6304246" cy="591757"/>
          </a:xfrm>
        </p:grpSpPr>
        <p:sp>
          <p:nvSpPr>
            <p:cNvPr id="105" name="Google Shape;105;p13"/>
            <p:cNvSpPr/>
            <p:nvPr/>
          </p:nvSpPr>
          <p:spPr>
            <a:xfrm>
              <a:off x="271931" y="7157214"/>
              <a:ext cx="1390500" cy="5820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7m</a:t>
              </a:r>
              <a:endParaRPr sz="1000" i="0" u="none" strike="noStrike" cap="none">
                <a:solidFill>
                  <a:srgbClr val="000000"/>
                </a:solidFill>
                <a:latin typeface="Gill Sans"/>
                <a:ea typeface="Gill Sans"/>
                <a:cs typeface="Gill Sans"/>
                <a:sym typeface="Gill Sans"/>
              </a:endParaRPr>
            </a:p>
          </p:txBody>
        </p:sp>
        <p:sp>
          <p:nvSpPr>
            <p:cNvPr id="106" name="Google Shape;106;p13"/>
            <p:cNvSpPr/>
            <p:nvPr/>
          </p:nvSpPr>
          <p:spPr>
            <a:xfrm>
              <a:off x="1866285" y="7166971"/>
              <a:ext cx="1390500" cy="5820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a:latin typeface="Gill Sans"/>
                <a:ea typeface="Gill Sans"/>
                <a:cs typeface="Gill Sans"/>
                <a:sym typeface="Gill Sans"/>
              </a:endParaRPr>
            </a:p>
            <a:p>
              <a:pPr marL="0" marR="0" lvl="0" indent="0" algn="ctr" rtl="0">
                <a:lnSpc>
                  <a:spcPct val="100000"/>
                </a:lnSpc>
                <a:spcBef>
                  <a:spcPts val="0"/>
                </a:spcBef>
                <a:spcAft>
                  <a:spcPts val="0"/>
                </a:spcAft>
                <a:buClr>
                  <a:srgbClr val="000000"/>
                </a:buClr>
                <a:buSzPts val="1000"/>
                <a:buFont typeface="Arial"/>
                <a:buNone/>
              </a:pPr>
              <a:endParaRPr sz="1000">
                <a:latin typeface="Gill Sans"/>
                <a:ea typeface="Gill Sans"/>
                <a:cs typeface="Gill Sans"/>
                <a:sym typeface="Gill Sans"/>
              </a:endParaRPr>
            </a:p>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55m</a:t>
              </a:r>
              <a:endParaRPr sz="1000">
                <a:latin typeface="Gill Sans"/>
                <a:ea typeface="Gill Sans"/>
                <a:cs typeface="Gill Sans"/>
                <a:sym typeface="Gill Sans"/>
              </a:endParaRPr>
            </a:p>
            <a:p>
              <a:pPr marL="0" marR="0" lvl="0" indent="0" algn="ctr" rtl="0">
                <a:lnSpc>
                  <a:spcPct val="100000"/>
                </a:lnSpc>
                <a:spcBef>
                  <a:spcPts val="0"/>
                </a:spcBef>
                <a:spcAft>
                  <a:spcPts val="0"/>
                </a:spcAft>
                <a:buClr>
                  <a:srgbClr val="000000"/>
                </a:buClr>
                <a:buSzPts val="1000"/>
                <a:buFont typeface="Arial"/>
                <a:buNone/>
              </a:pPr>
              <a:endParaRPr sz="1000">
                <a:latin typeface="Gill Sans"/>
                <a:ea typeface="Gill Sans"/>
                <a:cs typeface="Gill Sans"/>
                <a:sym typeface="Gill Sans"/>
              </a:endParaRPr>
            </a:p>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 </a:t>
              </a:r>
              <a:endParaRPr sz="1000" i="0" u="none" strike="noStrike" cap="none">
                <a:solidFill>
                  <a:srgbClr val="000000"/>
                </a:solidFill>
                <a:latin typeface="Gill Sans"/>
                <a:ea typeface="Gill Sans"/>
                <a:cs typeface="Gill Sans"/>
                <a:sym typeface="Gill Sans"/>
              </a:endParaRPr>
            </a:p>
          </p:txBody>
        </p:sp>
        <p:sp>
          <p:nvSpPr>
            <p:cNvPr id="107" name="Google Shape;107;p13"/>
            <p:cNvSpPr/>
            <p:nvPr/>
          </p:nvSpPr>
          <p:spPr>
            <a:xfrm>
              <a:off x="3525981" y="7165105"/>
              <a:ext cx="1390615" cy="581891"/>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4.3m</a:t>
              </a:r>
              <a:endParaRPr sz="1000" i="0" u="none" strike="noStrike" cap="none">
                <a:solidFill>
                  <a:srgbClr val="000000"/>
                </a:solidFill>
                <a:latin typeface="Gill Sans"/>
                <a:ea typeface="Gill Sans"/>
                <a:cs typeface="Gill Sans"/>
                <a:sym typeface="Gill Sans"/>
              </a:endParaRPr>
            </a:p>
          </p:txBody>
        </p:sp>
        <p:sp>
          <p:nvSpPr>
            <p:cNvPr id="108" name="Google Shape;108;p13"/>
            <p:cNvSpPr/>
            <p:nvPr/>
          </p:nvSpPr>
          <p:spPr>
            <a:xfrm>
              <a:off x="5185677" y="7163239"/>
              <a:ext cx="1390500" cy="5820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334m</a:t>
              </a:r>
              <a:endParaRPr sz="1000" i="0" u="none" strike="noStrike" cap="none">
                <a:solidFill>
                  <a:srgbClr val="000000"/>
                </a:solidFill>
                <a:latin typeface="Gill Sans"/>
                <a:ea typeface="Gill Sans"/>
                <a:cs typeface="Gill Sans"/>
                <a:sym typeface="Gill Sans"/>
              </a:endParaRPr>
            </a:p>
          </p:txBody>
        </p:sp>
      </p:grpSp>
      <p:pic>
        <p:nvPicPr>
          <p:cNvPr id="109" name="Google Shape;109;p13" descr="Text  Description automatically generated"/>
          <p:cNvPicPr preferRelativeResize="0"/>
          <p:nvPr/>
        </p:nvPicPr>
        <p:blipFill rotWithShape="1">
          <a:blip r:embed="rId3">
            <a:alphaModFix/>
          </a:blip>
          <a:srcRect t="90771"/>
          <a:stretch/>
        </p:blipFill>
        <p:spPr>
          <a:xfrm>
            <a:off x="-309336" y="7319242"/>
            <a:ext cx="2642096" cy="243840"/>
          </a:xfrm>
          <a:prstGeom prst="rect">
            <a:avLst/>
          </a:prstGeom>
          <a:noFill/>
          <a:ln>
            <a:noFill/>
          </a:ln>
        </p:spPr>
      </p:pic>
      <p:grpSp>
        <p:nvGrpSpPr>
          <p:cNvPr id="110" name="Google Shape;110;p13"/>
          <p:cNvGrpSpPr/>
          <p:nvPr/>
        </p:nvGrpSpPr>
        <p:grpSpPr>
          <a:xfrm>
            <a:off x="271931" y="7563075"/>
            <a:ext cx="6333118" cy="574007"/>
            <a:chOff x="271931" y="7867877"/>
            <a:chExt cx="6333118" cy="574007"/>
          </a:xfrm>
        </p:grpSpPr>
        <p:sp>
          <p:nvSpPr>
            <p:cNvPr id="111" name="Google Shape;111;p13"/>
            <p:cNvSpPr/>
            <p:nvPr/>
          </p:nvSpPr>
          <p:spPr>
            <a:xfrm>
              <a:off x="271931" y="7867884"/>
              <a:ext cx="978900" cy="5739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north</a:t>
              </a:r>
              <a:endParaRPr sz="1000" i="0" u="none" strike="noStrike" cap="none">
                <a:solidFill>
                  <a:srgbClr val="000000"/>
                </a:solidFill>
                <a:latin typeface="Gill Sans"/>
                <a:ea typeface="Gill Sans"/>
                <a:cs typeface="Gill Sans"/>
                <a:sym typeface="Gill Sans"/>
              </a:endParaRPr>
            </a:p>
          </p:txBody>
        </p:sp>
        <p:sp>
          <p:nvSpPr>
            <p:cNvPr id="112" name="Google Shape;112;p13"/>
            <p:cNvSpPr/>
            <p:nvPr/>
          </p:nvSpPr>
          <p:spPr>
            <a:xfrm>
              <a:off x="1866150" y="7867877"/>
              <a:ext cx="978900" cy="5739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broadcast</a:t>
              </a:r>
              <a:endParaRPr sz="1000" i="0" u="none" strike="noStrike" cap="none">
                <a:solidFill>
                  <a:srgbClr val="000000"/>
                </a:solidFill>
                <a:latin typeface="Gill Sans"/>
                <a:ea typeface="Gill Sans"/>
                <a:cs typeface="Gill Sans"/>
                <a:sym typeface="Gill Sans"/>
              </a:endParaRPr>
            </a:p>
          </p:txBody>
        </p:sp>
        <p:sp>
          <p:nvSpPr>
            <p:cNvPr id="113" name="Google Shape;113;p13"/>
            <p:cNvSpPr/>
            <p:nvPr/>
          </p:nvSpPr>
          <p:spPr>
            <a:xfrm>
              <a:off x="3532313" y="7867884"/>
              <a:ext cx="978764" cy="5740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architect</a:t>
              </a:r>
              <a:endParaRPr sz="1000" i="0" u="none" strike="noStrike" cap="none">
                <a:solidFill>
                  <a:srgbClr val="000000"/>
                </a:solidFill>
                <a:latin typeface="Gill Sans"/>
                <a:ea typeface="Gill Sans"/>
                <a:cs typeface="Gill Sans"/>
                <a:sym typeface="Gill Sans"/>
              </a:endParaRPr>
            </a:p>
          </p:txBody>
        </p:sp>
        <p:sp>
          <p:nvSpPr>
            <p:cNvPr id="114" name="Google Shape;114;p13"/>
            <p:cNvSpPr/>
            <p:nvPr/>
          </p:nvSpPr>
          <p:spPr>
            <a:xfrm>
              <a:off x="5183888" y="7867884"/>
              <a:ext cx="978900" cy="5739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chiming</a:t>
              </a:r>
              <a:endParaRPr sz="1000" i="0" u="none" strike="noStrike" cap="none">
                <a:solidFill>
                  <a:srgbClr val="000000"/>
                </a:solidFill>
                <a:latin typeface="Gill Sans"/>
                <a:ea typeface="Gill Sans"/>
                <a:cs typeface="Gill Sans"/>
                <a:sym typeface="Gill Sans"/>
              </a:endParaRPr>
            </a:p>
          </p:txBody>
        </p:sp>
        <p:sp>
          <p:nvSpPr>
            <p:cNvPr id="115" name="Google Shape;115;p13"/>
            <p:cNvSpPr/>
            <p:nvPr/>
          </p:nvSpPr>
          <p:spPr>
            <a:xfrm>
              <a:off x="1303964" y="8073427"/>
              <a:ext cx="391713" cy="368457"/>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6" name="Google Shape;116;p13"/>
            <p:cNvSpPr/>
            <p:nvPr/>
          </p:nvSpPr>
          <p:spPr>
            <a:xfrm>
              <a:off x="2892142" y="8073423"/>
              <a:ext cx="391713" cy="368457"/>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7" name="Google Shape;117;p13"/>
            <p:cNvSpPr/>
            <p:nvPr/>
          </p:nvSpPr>
          <p:spPr>
            <a:xfrm>
              <a:off x="4559840" y="8073423"/>
              <a:ext cx="391713" cy="368457"/>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sp>
          <p:nvSpPr>
            <p:cNvPr id="118" name="Google Shape;118;p13"/>
            <p:cNvSpPr/>
            <p:nvPr/>
          </p:nvSpPr>
          <p:spPr>
            <a:xfrm>
              <a:off x="6213336" y="8073424"/>
              <a:ext cx="391713" cy="368457"/>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dk1"/>
                </a:solidFill>
                <a:latin typeface="Calibri"/>
                <a:ea typeface="Calibri"/>
                <a:cs typeface="Calibri"/>
                <a:sym typeface="Calibri"/>
              </a:endParaRPr>
            </a:p>
          </p:txBody>
        </p:sp>
      </p:grpSp>
      <p:graphicFrame>
        <p:nvGraphicFramePr>
          <p:cNvPr id="119" name="Google Shape;119;p13"/>
          <p:cNvGraphicFramePr/>
          <p:nvPr/>
        </p:nvGraphicFramePr>
        <p:xfrm>
          <a:off x="1740340" y="7233819"/>
          <a:ext cx="4835950" cy="396250"/>
        </p:xfrm>
        <a:graphic>
          <a:graphicData uri="http://schemas.openxmlformats.org/drawingml/2006/table">
            <a:tbl>
              <a:tblPr firstRow="1" bandRow="1">
                <a:noFill/>
                <a:tableStyleId>{C5AA0CBB-A905-400F-846D-3C5421A9685E}</a:tableStyleId>
              </a:tblPr>
              <a:tblGrid>
                <a:gridCol w="4835950">
                  <a:extLst>
                    <a:ext uri="{9D8B030D-6E8A-4147-A177-3AD203B41FA5}">
                      <a16:colId xmlns:a16="http://schemas.microsoft.com/office/drawing/2014/main" val="20000"/>
                    </a:ext>
                  </a:extLst>
                </a:gridCol>
              </a:tblGrid>
              <a:tr h="396250">
                <a:tc>
                  <a:txBody>
                    <a:bodyPr/>
                    <a:lstStyle/>
                    <a:p>
                      <a:pPr marL="0" marR="0" lvl="0" indent="0" algn="l"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 </a:t>
                      </a:r>
                      <a:r>
                        <a:rPr lang="en-GB" sz="1000" u="none" strike="noStrike" cap="none">
                          <a:latin typeface="Gill Sans"/>
                          <a:ea typeface="Gill Sans"/>
                          <a:cs typeface="Gill Sans"/>
                          <a:sym typeface="Gill Sans"/>
                        </a:rPr>
                        <a:t>In what order do these appear in the text?</a:t>
                      </a:r>
                      <a:r>
                        <a:rPr lang="en-GB" sz="1000">
                          <a:latin typeface="Gill Sans"/>
                          <a:ea typeface="Gill Sans"/>
                          <a:cs typeface="Gill Sans"/>
                          <a:sym typeface="Gill Sans"/>
                        </a:rPr>
                        <a:t> </a:t>
                      </a:r>
                      <a:r>
                        <a:rPr lang="en-GB" sz="1000" u="none" strike="noStrike" cap="none">
                          <a:latin typeface="Gill Sans"/>
                          <a:ea typeface="Gill Sans"/>
                          <a:cs typeface="Gill Sans"/>
                          <a:sym typeface="Gill Sans"/>
                        </a:rPr>
                        <a:t>(Write 1, 2, 3 and 4 in the smaller boxes)</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21" name="Google Shape;121;p13"/>
          <p:cNvGraphicFramePr/>
          <p:nvPr>
            <p:extLst>
              <p:ext uri="{D42A27DB-BD31-4B8C-83A1-F6EECF244321}">
                <p14:modId xmlns:p14="http://schemas.microsoft.com/office/powerpoint/2010/main" val="1864097162"/>
              </p:ext>
            </p:extLst>
          </p:nvPr>
        </p:nvGraphicFramePr>
        <p:xfrm>
          <a:off x="772961" y="2350700"/>
          <a:ext cx="2725475" cy="243850"/>
        </p:xfrm>
        <a:graphic>
          <a:graphicData uri="http://schemas.openxmlformats.org/drawingml/2006/table">
            <a:tbl>
              <a:tblPr firstRow="1" bandRow="1">
                <a:noFill/>
                <a:tableStyleId>{C5AA0CBB-A905-400F-846D-3C5421A9685E}</a:tableStyleId>
              </a:tblPr>
              <a:tblGrid>
                <a:gridCol w="2725475">
                  <a:extLst>
                    <a:ext uri="{9D8B030D-6E8A-4147-A177-3AD203B41FA5}">
                      <a16:colId xmlns:a16="http://schemas.microsoft.com/office/drawing/2014/main" val="20000"/>
                    </a:ext>
                  </a:extLst>
                </a:gridCol>
              </a:tblGrid>
              <a:tr h="202150">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Write the correct answer in the box.</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22" name="Google Shape;122;p13"/>
          <p:cNvGraphicFramePr/>
          <p:nvPr>
            <p:extLst>
              <p:ext uri="{D42A27DB-BD31-4B8C-83A1-F6EECF244321}">
                <p14:modId xmlns:p14="http://schemas.microsoft.com/office/powerpoint/2010/main" val="3931502937"/>
              </p:ext>
            </p:extLst>
          </p:nvPr>
        </p:nvGraphicFramePr>
        <p:xfrm>
          <a:off x="4183901" y="2364555"/>
          <a:ext cx="2725475" cy="243850"/>
        </p:xfrm>
        <a:graphic>
          <a:graphicData uri="http://schemas.openxmlformats.org/drawingml/2006/table">
            <a:tbl>
              <a:tblPr firstRow="1" bandRow="1">
                <a:noFill/>
                <a:tableStyleId>{C5AA0CBB-A905-400F-846D-3C5421A9685E}</a:tableStyleId>
              </a:tblPr>
              <a:tblGrid>
                <a:gridCol w="2725475">
                  <a:extLst>
                    <a:ext uri="{9D8B030D-6E8A-4147-A177-3AD203B41FA5}">
                      <a16:colId xmlns:a16="http://schemas.microsoft.com/office/drawing/2014/main" val="20000"/>
                    </a:ext>
                  </a:extLst>
                </a:gridCol>
              </a:tblGrid>
              <a:tr h="202150">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Draw lines to join the information.</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23" name="Google Shape;123;p13"/>
          <p:cNvGraphicFramePr/>
          <p:nvPr>
            <p:extLst>
              <p:ext uri="{D42A27DB-BD31-4B8C-83A1-F6EECF244321}">
                <p14:modId xmlns:p14="http://schemas.microsoft.com/office/powerpoint/2010/main" val="251675510"/>
              </p:ext>
            </p:extLst>
          </p:nvPr>
        </p:nvGraphicFramePr>
        <p:xfrm>
          <a:off x="1116451" y="4439880"/>
          <a:ext cx="2725475" cy="243850"/>
        </p:xfrm>
        <a:graphic>
          <a:graphicData uri="http://schemas.openxmlformats.org/drawingml/2006/table">
            <a:tbl>
              <a:tblPr firstRow="1" bandRow="1">
                <a:noFill/>
                <a:tableStyleId>{C5AA0CBB-A905-400F-846D-3C5421A9685E}</a:tableStyleId>
              </a:tblPr>
              <a:tblGrid>
                <a:gridCol w="2725475">
                  <a:extLst>
                    <a:ext uri="{9D8B030D-6E8A-4147-A177-3AD203B41FA5}">
                      <a16:colId xmlns:a16="http://schemas.microsoft.com/office/drawing/2014/main" val="20000"/>
                    </a:ext>
                  </a:extLst>
                </a:gridCol>
              </a:tblGrid>
              <a:tr h="202150">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Write T (True) or F (False).</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24" name="Google Shape;124;p13"/>
          <p:cNvGraphicFramePr/>
          <p:nvPr>
            <p:extLst>
              <p:ext uri="{D42A27DB-BD31-4B8C-83A1-F6EECF244321}">
                <p14:modId xmlns:p14="http://schemas.microsoft.com/office/powerpoint/2010/main" val="1008880260"/>
              </p:ext>
            </p:extLst>
          </p:nvPr>
        </p:nvGraphicFramePr>
        <p:xfrm>
          <a:off x="4441802" y="4455574"/>
          <a:ext cx="2725475" cy="243850"/>
        </p:xfrm>
        <a:graphic>
          <a:graphicData uri="http://schemas.openxmlformats.org/drawingml/2006/table">
            <a:tbl>
              <a:tblPr firstRow="1" bandRow="1">
                <a:noFill/>
                <a:tableStyleId>{C5AA0CBB-A905-400F-846D-3C5421A9685E}</a:tableStyleId>
              </a:tblPr>
              <a:tblGrid>
                <a:gridCol w="2725475">
                  <a:extLst>
                    <a:ext uri="{9D8B030D-6E8A-4147-A177-3AD203B41FA5}">
                      <a16:colId xmlns:a16="http://schemas.microsoft.com/office/drawing/2014/main" val="20000"/>
                    </a:ext>
                  </a:extLst>
                </a:gridCol>
              </a:tblGrid>
              <a:tr h="202150">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Write the missing word from the text.</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125" name="Google Shape;125;p13" descr="Text  Description automatically generated"/>
          <p:cNvPicPr preferRelativeResize="0"/>
          <p:nvPr/>
        </p:nvPicPr>
        <p:blipFill rotWithShape="1">
          <a:blip r:embed="rId3">
            <a:alphaModFix/>
          </a:blip>
          <a:srcRect t="68294" b="22477"/>
          <a:stretch/>
        </p:blipFill>
        <p:spPr>
          <a:xfrm>
            <a:off x="-439839" y="8220388"/>
            <a:ext cx="2642096" cy="243840"/>
          </a:xfrm>
          <a:prstGeom prst="rect">
            <a:avLst/>
          </a:prstGeom>
          <a:noFill/>
          <a:ln>
            <a:noFill/>
          </a:ln>
        </p:spPr>
      </p:pic>
      <p:graphicFrame>
        <p:nvGraphicFramePr>
          <p:cNvPr id="126" name="Google Shape;126;p13"/>
          <p:cNvGraphicFramePr/>
          <p:nvPr/>
        </p:nvGraphicFramePr>
        <p:xfrm>
          <a:off x="1436088" y="8239845"/>
          <a:ext cx="5246975" cy="243850"/>
        </p:xfrm>
        <a:graphic>
          <a:graphicData uri="http://schemas.openxmlformats.org/drawingml/2006/table">
            <a:tbl>
              <a:tblPr firstRow="1" bandRow="1">
                <a:noFill/>
                <a:tableStyleId>{C5AA0CBB-A905-400F-846D-3C5421A9685E}</a:tableStyleId>
              </a:tblPr>
              <a:tblGrid>
                <a:gridCol w="5246975">
                  <a:extLst>
                    <a:ext uri="{9D8B030D-6E8A-4147-A177-3AD203B41FA5}">
                      <a16:colId xmlns:a16="http://schemas.microsoft.com/office/drawing/2014/main" val="20000"/>
                    </a:ext>
                  </a:extLst>
                </a:gridCol>
              </a:tblGrid>
              <a:tr h="202150">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a:t>
                      </a:r>
                      <a:r>
                        <a:rPr lang="en-GB" sz="1000" u="none" strike="noStrike" cap="none">
                          <a:solidFill>
                            <a:srgbClr val="000000"/>
                          </a:solidFill>
                          <a:latin typeface="Gill Sans"/>
                          <a:ea typeface="Gill Sans"/>
                          <a:cs typeface="Gill Sans"/>
                          <a:sym typeface="Gill Sans"/>
                        </a:rPr>
                        <a:t>Circle the word that me</a:t>
                      </a:r>
                      <a:r>
                        <a:rPr lang="en-GB" sz="1000">
                          <a:solidFill>
                            <a:srgbClr val="000000"/>
                          </a:solidFill>
                          <a:latin typeface="Gill Sans"/>
                          <a:ea typeface="Gill Sans"/>
                          <a:cs typeface="Gill Sans"/>
                          <a:sym typeface="Gill Sans"/>
                        </a:rPr>
                        <a:t>ans to make or draw plans for something.</a:t>
                      </a:r>
                      <a:endParaRPr sz="1000" u="none" strike="noStrike" cap="none">
                        <a:solidFill>
                          <a:srgbClr val="000000"/>
                        </a:solidFill>
                        <a:latin typeface="Gill Sans"/>
                        <a:ea typeface="Gill Sans"/>
                        <a:cs typeface="Gill Sans"/>
                        <a:sym typeface="Gill Sans"/>
                      </a:endParaRPr>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27" name="Google Shape;127;p13"/>
          <p:cNvGraphicFramePr/>
          <p:nvPr/>
        </p:nvGraphicFramePr>
        <p:xfrm>
          <a:off x="1445085" y="8953271"/>
          <a:ext cx="5237975" cy="243850"/>
        </p:xfrm>
        <a:graphic>
          <a:graphicData uri="http://schemas.openxmlformats.org/drawingml/2006/table">
            <a:tbl>
              <a:tblPr firstRow="1" bandRow="1">
                <a:noFill/>
                <a:tableStyleId>{C5AA0CBB-A905-400F-846D-3C5421A9685E}</a:tableStyleId>
              </a:tblPr>
              <a:tblGrid>
                <a:gridCol w="5237975">
                  <a:extLst>
                    <a:ext uri="{9D8B030D-6E8A-4147-A177-3AD203B41FA5}">
                      <a16:colId xmlns:a16="http://schemas.microsoft.com/office/drawing/2014/main" val="20000"/>
                    </a:ext>
                  </a:extLst>
                </a:gridCol>
              </a:tblGrid>
              <a:tr h="224375">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Write </a:t>
                      </a:r>
                      <a:r>
                        <a:rPr lang="en-GB" sz="1000">
                          <a:latin typeface="Gill Sans"/>
                          <a:ea typeface="Gill Sans"/>
                          <a:cs typeface="Gill Sans"/>
                          <a:sym typeface="Gill Sans"/>
                        </a:rPr>
                        <a:t>the</a:t>
                      </a:r>
                      <a:r>
                        <a:rPr lang="en-GB" sz="1000" u="none" strike="noStrike" cap="none">
                          <a:latin typeface="Gill Sans"/>
                          <a:ea typeface="Gill Sans"/>
                          <a:cs typeface="Gill Sans"/>
                          <a:sym typeface="Gill Sans"/>
                        </a:rPr>
                        <a:t> word</a:t>
                      </a:r>
                      <a:r>
                        <a:rPr lang="en-GB" sz="1000">
                          <a:latin typeface="Gill Sans"/>
                          <a:ea typeface="Gill Sans"/>
                          <a:cs typeface="Gill Sans"/>
                          <a:sym typeface="Gill Sans"/>
                        </a:rPr>
                        <a:t> </a:t>
                      </a:r>
                      <a:r>
                        <a:rPr lang="en-GB" sz="1000" u="none" strike="noStrike" cap="none">
                          <a:latin typeface="Gill Sans"/>
                          <a:ea typeface="Gill Sans"/>
                          <a:cs typeface="Gill Sans"/>
                          <a:sym typeface="Gill Sans"/>
                        </a:rPr>
                        <a:t>that sugges</a:t>
                      </a:r>
                      <a:r>
                        <a:rPr lang="en-GB" sz="1000">
                          <a:latin typeface="Gill Sans"/>
                          <a:ea typeface="Gill Sans"/>
                          <a:cs typeface="Gill Sans"/>
                          <a:sym typeface="Gill Sans"/>
                        </a:rPr>
                        <a:t>ts it could be a tiring walk up the steps to the belfry!</a:t>
                      </a:r>
                      <a:endParaRPr sz="10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128" name="Google Shape;128;p13"/>
          <p:cNvSpPr txBox="1"/>
          <p:nvPr/>
        </p:nvSpPr>
        <p:spPr>
          <a:xfrm>
            <a:off x="2664388" y="9662756"/>
            <a:ext cx="1494320"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BFBFBF"/>
                </a:solidFill>
                <a:latin typeface="Gill Sans"/>
                <a:ea typeface="Gill Sans"/>
                <a:cs typeface="Gill Sans"/>
                <a:sym typeface="Gill Sans"/>
              </a:rPr>
              <a:t>© Vocabulary Ninja 2021</a:t>
            </a:r>
            <a:endParaRPr sz="1400" b="0" i="0" u="none" strike="noStrike" cap="none">
              <a:solidFill>
                <a:srgbClr val="000000"/>
              </a:solidFill>
              <a:latin typeface="Arial"/>
              <a:ea typeface="Arial"/>
              <a:cs typeface="Arial"/>
              <a:sym typeface="Arial"/>
            </a:endParaRPr>
          </a:p>
        </p:txBody>
      </p:sp>
      <p:graphicFrame>
        <p:nvGraphicFramePr>
          <p:cNvPr id="129" name="Google Shape;129;p13"/>
          <p:cNvGraphicFramePr/>
          <p:nvPr/>
        </p:nvGraphicFramePr>
        <p:xfrm>
          <a:off x="174949" y="8464233"/>
          <a:ext cx="6508100" cy="405850"/>
        </p:xfrm>
        <a:graphic>
          <a:graphicData uri="http://schemas.openxmlformats.org/drawingml/2006/table">
            <a:tbl>
              <a:tblPr firstRow="1" bandRow="1">
                <a:noFill/>
                <a:tableStyleId>{C5AA0CBB-A905-400F-846D-3C5421A9685E}</a:tableStyleId>
              </a:tblPr>
              <a:tblGrid>
                <a:gridCol w="6508100">
                  <a:extLst>
                    <a:ext uri="{9D8B030D-6E8A-4147-A177-3AD203B41FA5}">
                      <a16:colId xmlns:a16="http://schemas.microsoft.com/office/drawing/2014/main" val="20000"/>
                    </a:ext>
                  </a:extLst>
                </a:gridCol>
              </a:tblGrid>
              <a:tr h="405850">
                <a:tc>
                  <a:txBody>
                    <a:bodyPr/>
                    <a:lstStyle/>
                    <a:p>
                      <a:pPr marL="0" lvl="0" indent="0" algn="ctr"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Big Ben and the Palace of Westminster were designed by English architect Augustus Pugin. </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30" name="Google Shape;130;p13"/>
          <p:cNvGraphicFramePr/>
          <p:nvPr/>
        </p:nvGraphicFramePr>
        <p:xfrm>
          <a:off x="174949" y="9214772"/>
          <a:ext cx="4602525" cy="370850"/>
        </p:xfrm>
        <a:graphic>
          <a:graphicData uri="http://schemas.openxmlformats.org/drawingml/2006/table">
            <a:tbl>
              <a:tblPr firstRow="1" bandRow="1">
                <a:noFill/>
                <a:tableStyleId>{C5AA0CBB-A905-400F-846D-3C5421A9685E}</a:tableStyleId>
              </a:tblPr>
              <a:tblGrid>
                <a:gridCol w="4602525">
                  <a:extLst>
                    <a:ext uri="{9D8B030D-6E8A-4147-A177-3AD203B41FA5}">
                      <a16:colId xmlns:a16="http://schemas.microsoft.com/office/drawing/2014/main" val="20000"/>
                    </a:ext>
                  </a:extLst>
                </a:gridCol>
              </a:tblGrid>
              <a:tr h="370850">
                <a:tc>
                  <a:txBody>
                    <a:bodyPr/>
                    <a:lstStyle/>
                    <a:p>
                      <a:pPr marL="0" lvl="0" indent="0" algn="ctr"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To reach Big Ben’s belfry, you would need to walk up a staggering 334 steps!</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31" name="Google Shape;131;p13"/>
          <p:cNvGraphicFramePr/>
          <p:nvPr/>
        </p:nvGraphicFramePr>
        <p:xfrm>
          <a:off x="4951553" y="9214772"/>
          <a:ext cx="1737750" cy="396250"/>
        </p:xfrm>
        <a:graphic>
          <a:graphicData uri="http://schemas.openxmlformats.org/drawingml/2006/table">
            <a:tbl>
              <a:tblPr firstRow="1" bandRow="1">
                <a:noFill/>
                <a:tableStyleId>{C5AA0CBB-A905-400F-846D-3C5421A9685E}</a:tableStyleId>
              </a:tblPr>
              <a:tblGrid>
                <a:gridCol w="1737750">
                  <a:extLst>
                    <a:ext uri="{9D8B030D-6E8A-4147-A177-3AD203B41FA5}">
                      <a16:colId xmlns:a16="http://schemas.microsoft.com/office/drawing/2014/main" val="20000"/>
                    </a:ext>
                  </a:extLst>
                </a:gridCol>
              </a:tblGrid>
              <a:tr h="396250">
                <a:tc>
                  <a:txBody>
                    <a:bodyPr/>
                    <a:lstStyle/>
                    <a:p>
                      <a:pPr marL="0" marR="0" lvl="0" indent="0" algn="ctr" rtl="0">
                        <a:lnSpc>
                          <a:spcPct val="100000"/>
                        </a:lnSpc>
                        <a:spcBef>
                          <a:spcPts val="0"/>
                        </a:spcBef>
                        <a:spcAft>
                          <a:spcPts val="0"/>
                        </a:spcAft>
                        <a:buClr>
                          <a:srgbClr val="FF0000"/>
                        </a:buClr>
                        <a:buSzPts val="1000"/>
                        <a:buFont typeface="Gill Sans"/>
                        <a:buNone/>
                      </a:pPr>
                      <a:endParaRPr sz="1400" u="none" strike="noStrike" cap="none"/>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45" name="Picture 44" descr="Logo&#10;&#10;Description automatically generated">
            <a:extLst>
              <a:ext uri="{FF2B5EF4-FFF2-40B4-BE49-F238E27FC236}">
                <a16:creationId xmlns:a16="http://schemas.microsoft.com/office/drawing/2014/main" id="{A9C25635-3B4C-334E-9B1E-FD103FFA0FAB}"/>
              </a:ext>
            </a:extLst>
          </p:cNvPr>
          <p:cNvPicPr>
            <a:picLocks noChangeAspect="1"/>
          </p:cNvPicPr>
          <p:nvPr/>
        </p:nvPicPr>
        <p:blipFill rotWithShape="1">
          <a:blip r:embed="rId4"/>
          <a:srcRect b="14508"/>
          <a:stretch/>
        </p:blipFill>
        <p:spPr>
          <a:xfrm>
            <a:off x="182828" y="134150"/>
            <a:ext cx="590133" cy="553612"/>
          </a:xfrm>
          <a:prstGeom prst="rect">
            <a:avLst/>
          </a:prstGeom>
        </p:spPr>
      </p:pic>
      <p:pic>
        <p:nvPicPr>
          <p:cNvPr id="46" name="Picture 45" descr="Logo&#10;&#10;Description automatically generated">
            <a:extLst>
              <a:ext uri="{FF2B5EF4-FFF2-40B4-BE49-F238E27FC236}">
                <a16:creationId xmlns:a16="http://schemas.microsoft.com/office/drawing/2014/main" id="{5A367787-07EB-824B-8AA7-E510B5F846CF}"/>
              </a:ext>
            </a:extLst>
          </p:cNvPr>
          <p:cNvPicPr>
            <a:picLocks noChangeAspect="1"/>
          </p:cNvPicPr>
          <p:nvPr/>
        </p:nvPicPr>
        <p:blipFill rotWithShape="1">
          <a:blip r:embed="rId4"/>
          <a:srcRect b="14508"/>
          <a:stretch/>
        </p:blipFill>
        <p:spPr>
          <a:xfrm>
            <a:off x="6092891" y="137542"/>
            <a:ext cx="590133" cy="553612"/>
          </a:xfrm>
          <a:prstGeom prst="rect">
            <a:avLst/>
          </a:prstGeom>
        </p:spPr>
      </p:pic>
      <p:pic>
        <p:nvPicPr>
          <p:cNvPr id="3" name="Picture 2" descr="Text&#10;&#10;Description automatically generated">
            <a:extLst>
              <a:ext uri="{FF2B5EF4-FFF2-40B4-BE49-F238E27FC236}">
                <a16:creationId xmlns:a16="http://schemas.microsoft.com/office/drawing/2014/main" id="{8F70A3EC-001C-294D-9C07-94074BCEE579}"/>
              </a:ext>
            </a:extLst>
          </p:cNvPr>
          <p:cNvPicPr>
            <a:picLocks noChangeAspect="1"/>
          </p:cNvPicPr>
          <p:nvPr/>
        </p:nvPicPr>
        <p:blipFill rotWithShape="1">
          <a:blip r:embed="rId5"/>
          <a:srcRect t="4578" b="86795"/>
          <a:stretch/>
        </p:blipFill>
        <p:spPr>
          <a:xfrm>
            <a:off x="0" y="247963"/>
            <a:ext cx="6858000" cy="332769"/>
          </a:xfrm>
          <a:prstGeom prst="rect">
            <a:avLst/>
          </a:prstGeom>
        </p:spPr>
      </p:pic>
      <p:pic>
        <p:nvPicPr>
          <p:cNvPr id="4" name="Picture 3" descr="Logo&#10;&#10;Description automatically generated with low confidence">
            <a:extLst>
              <a:ext uri="{FF2B5EF4-FFF2-40B4-BE49-F238E27FC236}">
                <a16:creationId xmlns:a16="http://schemas.microsoft.com/office/drawing/2014/main" id="{42815BA3-6628-D545-816F-7DE151F9F154}"/>
              </a:ext>
            </a:extLst>
          </p:cNvPr>
          <p:cNvPicPr>
            <a:picLocks noChangeAspect="1"/>
          </p:cNvPicPr>
          <p:nvPr/>
        </p:nvPicPr>
        <p:blipFill>
          <a:blip r:embed="rId6"/>
          <a:stretch>
            <a:fillRect/>
          </a:stretch>
        </p:blipFill>
        <p:spPr>
          <a:xfrm>
            <a:off x="4945690" y="390907"/>
            <a:ext cx="2025474" cy="202547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graphicFrame>
        <p:nvGraphicFramePr>
          <p:cNvPr id="139" name="Google Shape;139;p14"/>
          <p:cNvGraphicFramePr/>
          <p:nvPr/>
        </p:nvGraphicFramePr>
        <p:xfrm>
          <a:off x="174949" y="2678621"/>
          <a:ext cx="3105575" cy="1495250"/>
        </p:xfrm>
        <a:graphic>
          <a:graphicData uri="http://schemas.openxmlformats.org/drawingml/2006/table">
            <a:tbl>
              <a:tblPr firstRow="1" bandRow="1">
                <a:noFill/>
                <a:tableStyleId>{C5AA0CBB-A905-400F-846D-3C5421A9685E}</a:tableStyleId>
              </a:tblPr>
              <a:tblGrid>
                <a:gridCol w="1687250">
                  <a:extLst>
                    <a:ext uri="{9D8B030D-6E8A-4147-A177-3AD203B41FA5}">
                      <a16:colId xmlns:a16="http://schemas.microsoft.com/office/drawing/2014/main" val="20000"/>
                    </a:ext>
                  </a:extLst>
                </a:gridCol>
                <a:gridCol w="1418325">
                  <a:extLst>
                    <a:ext uri="{9D8B030D-6E8A-4147-A177-3AD203B41FA5}">
                      <a16:colId xmlns:a16="http://schemas.microsoft.com/office/drawing/2014/main" val="20001"/>
                    </a:ext>
                  </a:extLst>
                </a:gridCol>
              </a:tblGrid>
              <a:tr h="35137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What is Big Ben?</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A bell</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r h="35137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Where is Big Ben?</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lvl="0" indent="0" algn="ctr" rtl="0">
                        <a:lnSpc>
                          <a:spcPct val="115000"/>
                        </a:lnSpc>
                        <a:spcBef>
                          <a:spcPts val="0"/>
                        </a:spcBef>
                        <a:spcAft>
                          <a:spcPts val="0"/>
                        </a:spcAft>
                        <a:buClr>
                          <a:schemeClr val="dk1"/>
                        </a:buClr>
                        <a:buSzPts val="1100"/>
                        <a:buFont typeface="Arial"/>
                        <a:buNone/>
                      </a:pPr>
                      <a:r>
                        <a:rPr lang="en-GB" sz="1000">
                          <a:solidFill>
                            <a:srgbClr val="FF0000"/>
                          </a:solidFill>
                          <a:latin typeface="Gill Sans"/>
                          <a:ea typeface="Gill Sans"/>
                          <a:cs typeface="Gill Sans"/>
                          <a:sym typeface="Gill Sans"/>
                        </a:rPr>
                        <a:t>Westminster/ London</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1"/>
                  </a:ext>
                </a:extLst>
              </a:tr>
              <a:tr h="35137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Who designed Big Ben and the Palace of Westminster?</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lvl="0" indent="0" algn="ctr" rtl="0">
                        <a:lnSpc>
                          <a:spcPct val="115000"/>
                        </a:lnSpc>
                        <a:spcBef>
                          <a:spcPts val="0"/>
                        </a:spcBef>
                        <a:spcAft>
                          <a:spcPts val="0"/>
                        </a:spcAft>
                        <a:buClr>
                          <a:schemeClr val="dk1"/>
                        </a:buClr>
                        <a:buSzPts val="1100"/>
                        <a:buFont typeface="Arial"/>
                        <a:buNone/>
                      </a:pPr>
                      <a:r>
                        <a:rPr lang="en-GB" sz="1000">
                          <a:solidFill>
                            <a:srgbClr val="FF0000"/>
                          </a:solidFill>
                          <a:latin typeface="Gill Sans"/>
                          <a:ea typeface="Gill Sans"/>
                          <a:cs typeface="Gill Sans"/>
                          <a:sym typeface="Gill Sans"/>
                        </a:rPr>
                        <a:t>Augustus Pugin</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2"/>
                  </a:ext>
                </a:extLst>
              </a:tr>
              <a:tr h="35137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How many steps to reach the belfry?</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334</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graphicFrame>
        <p:nvGraphicFramePr>
          <p:cNvPr id="140" name="Google Shape;140;p14"/>
          <p:cNvGraphicFramePr/>
          <p:nvPr/>
        </p:nvGraphicFramePr>
        <p:xfrm>
          <a:off x="3428999" y="2678620"/>
          <a:ext cx="3254025" cy="1757850"/>
        </p:xfrm>
        <a:graphic>
          <a:graphicData uri="http://schemas.openxmlformats.org/drawingml/2006/table">
            <a:tbl>
              <a:tblPr firstRow="1" bandRow="1">
                <a:noFill/>
                <a:tableStyleId>{C5AA0CBB-A905-400F-846D-3C5421A9685E}</a:tableStyleId>
              </a:tblPr>
              <a:tblGrid>
                <a:gridCol w="1084675">
                  <a:extLst>
                    <a:ext uri="{9D8B030D-6E8A-4147-A177-3AD203B41FA5}">
                      <a16:colId xmlns:a16="http://schemas.microsoft.com/office/drawing/2014/main" val="20000"/>
                    </a:ext>
                  </a:extLst>
                </a:gridCol>
                <a:gridCol w="1084675">
                  <a:extLst>
                    <a:ext uri="{9D8B030D-6E8A-4147-A177-3AD203B41FA5}">
                      <a16:colId xmlns:a16="http://schemas.microsoft.com/office/drawing/2014/main" val="20001"/>
                    </a:ext>
                  </a:extLst>
                </a:gridCol>
                <a:gridCol w="1084675">
                  <a:extLst>
                    <a:ext uri="{9D8B030D-6E8A-4147-A177-3AD203B41FA5}">
                      <a16:colId xmlns:a16="http://schemas.microsoft.com/office/drawing/2014/main" val="20002"/>
                    </a:ext>
                  </a:extLst>
                </a:gridCol>
              </a:tblGrid>
              <a:tr h="585950">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Clock faces</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7m across</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r h="585950">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Architect</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1859</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1"/>
                  </a:ext>
                </a:extLst>
              </a:tr>
              <a:tr h="585950">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Became operational</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chemeClr val="lt1"/>
                      </a:solidFill>
                      <a:prstDash val="solid"/>
                      <a:round/>
                      <a:headEnd type="none" w="sm" len="sm"/>
                      <a:tailEnd type="none" w="sm" len="sm"/>
                    </a:lnT>
                    <a:lnB w="9525" cap="flat" cmpd="sng">
                      <a:solidFill>
                        <a:schemeClr val="lt1"/>
                      </a:solidFill>
                      <a:prstDash val="solid"/>
                      <a:round/>
                      <a:headEnd type="none" w="sm" len="sm"/>
                      <a:tailEnd type="none" w="sm" len="sm"/>
                    </a:lnB>
                  </a:tcPr>
                </a:tc>
                <a:tc>
                  <a:txBody>
                    <a:bodyPr/>
                    <a:lstStyle/>
                    <a:p>
                      <a:pPr marL="0" lvl="0" indent="0" algn="ctr" rtl="0">
                        <a:spcBef>
                          <a:spcPts val="0"/>
                        </a:spcBef>
                        <a:spcAft>
                          <a:spcPts val="0"/>
                        </a:spcAft>
                        <a:buNone/>
                      </a:pPr>
                      <a:r>
                        <a:rPr lang="en-GB" sz="1000">
                          <a:latin typeface="Gill Sans"/>
                          <a:ea typeface="Gill Sans"/>
                          <a:cs typeface="Gill Sans"/>
                          <a:sym typeface="Gill Sans"/>
                        </a:rPr>
                        <a:t>Augustus Pugin</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pic>
        <p:nvPicPr>
          <p:cNvPr id="141" name="Google Shape;141;p14" descr="Text  Description automatically generated"/>
          <p:cNvPicPr preferRelativeResize="0"/>
          <p:nvPr/>
        </p:nvPicPr>
        <p:blipFill rotWithShape="1">
          <a:blip r:embed="rId3">
            <a:alphaModFix/>
          </a:blip>
          <a:srcRect t="8429" b="85301"/>
          <a:stretch/>
        </p:blipFill>
        <p:spPr>
          <a:xfrm>
            <a:off x="-779890" y="2470601"/>
            <a:ext cx="2642096" cy="165625"/>
          </a:xfrm>
          <a:prstGeom prst="rect">
            <a:avLst/>
          </a:prstGeom>
          <a:noFill/>
          <a:ln>
            <a:noFill/>
          </a:ln>
        </p:spPr>
      </p:pic>
      <p:pic>
        <p:nvPicPr>
          <p:cNvPr id="142" name="Google Shape;142;p14" descr="Text  Description automatically generated"/>
          <p:cNvPicPr preferRelativeResize="0"/>
          <p:nvPr/>
        </p:nvPicPr>
        <p:blipFill rotWithShape="1">
          <a:blip r:embed="rId3">
            <a:alphaModFix/>
          </a:blip>
          <a:srcRect t="56974" b="33797"/>
          <a:stretch/>
        </p:blipFill>
        <p:spPr>
          <a:xfrm>
            <a:off x="-439839" y="8895714"/>
            <a:ext cx="2642096" cy="243840"/>
          </a:xfrm>
          <a:prstGeom prst="rect">
            <a:avLst/>
          </a:prstGeom>
          <a:noFill/>
          <a:ln>
            <a:noFill/>
          </a:ln>
        </p:spPr>
      </p:pic>
      <p:pic>
        <p:nvPicPr>
          <p:cNvPr id="143" name="Google Shape;143;p14" descr="Text  Description automatically generated"/>
          <p:cNvPicPr preferRelativeResize="0"/>
          <p:nvPr/>
        </p:nvPicPr>
        <p:blipFill rotWithShape="1">
          <a:blip r:embed="rId3">
            <a:alphaModFix/>
          </a:blip>
          <a:srcRect t="19676" r="58448" b="71197"/>
          <a:stretch/>
        </p:blipFill>
        <p:spPr>
          <a:xfrm>
            <a:off x="3155503" y="2437500"/>
            <a:ext cx="1097842" cy="241120"/>
          </a:xfrm>
          <a:prstGeom prst="rect">
            <a:avLst/>
          </a:prstGeom>
          <a:noFill/>
          <a:ln>
            <a:noFill/>
          </a:ln>
        </p:spPr>
      </p:pic>
      <p:graphicFrame>
        <p:nvGraphicFramePr>
          <p:cNvPr id="144" name="Google Shape;144;p14"/>
          <p:cNvGraphicFramePr/>
          <p:nvPr/>
        </p:nvGraphicFramePr>
        <p:xfrm>
          <a:off x="174949" y="4675455"/>
          <a:ext cx="3105600" cy="1370100"/>
        </p:xfrm>
        <a:graphic>
          <a:graphicData uri="http://schemas.openxmlformats.org/drawingml/2006/table">
            <a:tbl>
              <a:tblPr firstRow="1" bandRow="1">
                <a:noFill/>
                <a:tableStyleId>{C5AA0CBB-A905-400F-846D-3C5421A9685E}</a:tableStyleId>
              </a:tblPr>
              <a:tblGrid>
                <a:gridCol w="2540550">
                  <a:extLst>
                    <a:ext uri="{9D8B030D-6E8A-4147-A177-3AD203B41FA5}">
                      <a16:colId xmlns:a16="http://schemas.microsoft.com/office/drawing/2014/main" val="20000"/>
                    </a:ext>
                  </a:extLst>
                </a:gridCol>
                <a:gridCol w="565050">
                  <a:extLst>
                    <a:ext uri="{9D8B030D-6E8A-4147-A177-3AD203B41FA5}">
                      <a16:colId xmlns:a16="http://schemas.microsoft.com/office/drawing/2014/main" val="20001"/>
                    </a:ext>
                  </a:extLst>
                </a:gridCol>
              </a:tblGrid>
              <a:tr h="342525">
                <a:tc>
                  <a:txBody>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Big Ben is the name of the bell.</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T</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r h="342525">
                <a:tc>
                  <a:txBody>
                    <a:bodyPr/>
                    <a:lstStyle/>
                    <a:p>
                      <a:pPr marL="0" marR="0" lvl="0" indent="0" algn="ctr" rtl="0">
                        <a:lnSpc>
                          <a:spcPct val="100000"/>
                        </a:lnSpc>
                        <a:spcBef>
                          <a:spcPts val="0"/>
                        </a:spcBef>
                        <a:spcAft>
                          <a:spcPts val="0"/>
                        </a:spcAft>
                        <a:buClr>
                          <a:srgbClr val="000000"/>
                        </a:buClr>
                        <a:buSzPts val="1000"/>
                        <a:buFont typeface="Arial"/>
                        <a:buNone/>
                      </a:pPr>
                      <a:r>
                        <a:rPr lang="en-GB" sz="1000">
                          <a:latin typeface="Gill Sans"/>
                          <a:ea typeface="Gill Sans"/>
                          <a:cs typeface="Gill Sans"/>
                          <a:sym typeface="Gill Sans"/>
                        </a:rPr>
                        <a:t>Big Ben has four clock faces.</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T</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1"/>
                  </a:ext>
                </a:extLst>
              </a:tr>
              <a:tr h="342525">
                <a:tc>
                  <a:txBody>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Big Ben is in New York.</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F</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2"/>
                  </a:ext>
                </a:extLst>
              </a:tr>
              <a:tr h="342525">
                <a:tc>
                  <a:txBody>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The clock’s minute hand is 2.7m long.</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F</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pic>
        <p:nvPicPr>
          <p:cNvPr id="145" name="Google Shape;145;p14" descr="Text  Description automatically generated"/>
          <p:cNvPicPr preferRelativeResize="0"/>
          <p:nvPr/>
        </p:nvPicPr>
        <p:blipFill rotWithShape="1">
          <a:blip r:embed="rId3">
            <a:alphaModFix/>
          </a:blip>
          <a:srcRect l="27607" t="46713" r="27100" b="45676"/>
          <a:stretch/>
        </p:blipFill>
        <p:spPr>
          <a:xfrm>
            <a:off x="67863" y="4498986"/>
            <a:ext cx="1196687" cy="201057"/>
          </a:xfrm>
          <a:prstGeom prst="rect">
            <a:avLst/>
          </a:prstGeom>
          <a:noFill/>
          <a:ln>
            <a:noFill/>
          </a:ln>
        </p:spPr>
      </p:pic>
      <p:graphicFrame>
        <p:nvGraphicFramePr>
          <p:cNvPr id="146" name="Google Shape;146;p14"/>
          <p:cNvGraphicFramePr/>
          <p:nvPr/>
        </p:nvGraphicFramePr>
        <p:xfrm>
          <a:off x="3428999" y="4675455"/>
          <a:ext cx="3254050" cy="1714796"/>
        </p:xfrm>
        <a:graphic>
          <a:graphicData uri="http://schemas.openxmlformats.org/drawingml/2006/table">
            <a:tbl>
              <a:tblPr firstRow="1" bandRow="1">
                <a:noFill/>
                <a:tableStyleId>{C5AA0CBB-A905-400F-846D-3C5421A9685E}</a:tableStyleId>
              </a:tblPr>
              <a:tblGrid>
                <a:gridCol w="3254050">
                  <a:extLst>
                    <a:ext uri="{9D8B030D-6E8A-4147-A177-3AD203B41FA5}">
                      <a16:colId xmlns:a16="http://schemas.microsoft.com/office/drawing/2014/main" val="20000"/>
                    </a:ext>
                  </a:extLst>
                </a:gridCol>
              </a:tblGrid>
              <a:tr h="342525">
                <a:tc>
                  <a:txBody>
                    <a:bodyPr/>
                    <a:lstStyle/>
                    <a:p>
                      <a:pPr marL="0" lvl="0" indent="0" algn="l"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Big Ben and the Palace of Westminster were </a:t>
                      </a:r>
                      <a:r>
                        <a:rPr lang="en-GB" sz="1000">
                          <a:solidFill>
                            <a:srgbClr val="FF0000"/>
                          </a:solidFill>
                          <a:latin typeface="Gill Sans"/>
                          <a:ea typeface="Gill Sans"/>
                          <a:cs typeface="Gill Sans"/>
                          <a:sym typeface="Gill Sans"/>
                        </a:rPr>
                        <a:t>designed </a:t>
                      </a:r>
                      <a:r>
                        <a:rPr lang="en-GB" sz="1000">
                          <a:latin typeface="Gill Sans"/>
                          <a:ea typeface="Gill Sans"/>
                          <a:cs typeface="Gill Sans"/>
                          <a:sym typeface="Gill Sans"/>
                        </a:rPr>
                        <a:t>by English architect Augustus Pugin.</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r h="342525">
                <a:tc>
                  <a:txBody>
                    <a:bodyPr/>
                    <a:lstStyle/>
                    <a:p>
                      <a:pPr marL="0" lvl="0" indent="0" algn="l"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The four faces of the clock are 7m </a:t>
                      </a:r>
                      <a:r>
                        <a:rPr lang="en-GB" sz="1000">
                          <a:solidFill>
                            <a:srgbClr val="FF0000"/>
                          </a:solidFill>
                          <a:latin typeface="Gill Sans"/>
                          <a:ea typeface="Gill Sans"/>
                          <a:cs typeface="Gill Sans"/>
                          <a:sym typeface="Gill Sans"/>
                        </a:rPr>
                        <a:t>across </a:t>
                      </a:r>
                      <a:r>
                        <a:rPr lang="en-GB" sz="1000">
                          <a:latin typeface="Gill Sans"/>
                          <a:ea typeface="Gill Sans"/>
                          <a:cs typeface="Gill Sans"/>
                          <a:sym typeface="Gill Sans"/>
                        </a:rPr>
                        <a:t>and are 55m above the ground. </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1"/>
                  </a:ext>
                </a:extLst>
              </a:tr>
              <a:tr h="342525">
                <a:tc>
                  <a:txBody>
                    <a:bodyPr/>
                    <a:lstStyle/>
                    <a:p>
                      <a:pPr marL="0" lvl="0" indent="0" algn="l"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The </a:t>
                      </a:r>
                      <a:r>
                        <a:rPr lang="en-GB" sz="1000">
                          <a:solidFill>
                            <a:srgbClr val="FF0000"/>
                          </a:solidFill>
                          <a:latin typeface="Gill Sans"/>
                          <a:ea typeface="Gill Sans"/>
                          <a:cs typeface="Gill Sans"/>
                          <a:sym typeface="Gill Sans"/>
                        </a:rPr>
                        <a:t>hour</a:t>
                      </a:r>
                      <a:r>
                        <a:rPr lang="en-GB" sz="1000">
                          <a:latin typeface="Gill Sans"/>
                          <a:ea typeface="Gill Sans"/>
                          <a:cs typeface="Gill Sans"/>
                          <a:sym typeface="Gill Sans"/>
                        </a:rPr>
                        <a:t> hand is 2.7m long, and the minute hand is 4.3m long. </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2"/>
                  </a:ext>
                </a:extLst>
              </a:tr>
              <a:tr h="342525">
                <a:tc>
                  <a:txBody>
                    <a:bodyPr/>
                    <a:lstStyle/>
                    <a:p>
                      <a:pPr marL="0" lvl="0" indent="0" algn="l"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To reach Big Ben’s belfry, you would need to </a:t>
                      </a:r>
                      <a:r>
                        <a:rPr lang="en-GB" sz="1000">
                          <a:solidFill>
                            <a:srgbClr val="FF0000"/>
                          </a:solidFill>
                          <a:latin typeface="Gill Sans"/>
                          <a:ea typeface="Gill Sans"/>
                          <a:cs typeface="Gill Sans"/>
                          <a:sym typeface="Gill Sans"/>
                        </a:rPr>
                        <a:t>walk </a:t>
                      </a:r>
                      <a:r>
                        <a:rPr lang="en-GB" sz="1000">
                          <a:latin typeface="Gill Sans"/>
                          <a:ea typeface="Gill Sans"/>
                          <a:cs typeface="Gill Sans"/>
                          <a:sym typeface="Gill Sans"/>
                        </a:rPr>
                        <a:t>up a staggering 334 steps!</a:t>
                      </a:r>
                      <a:endParaRPr sz="1000" u="none" strike="noStrike" cap="none">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pic>
        <p:nvPicPr>
          <p:cNvPr id="147" name="Google Shape;147;p14" descr="Text  Description automatically generated"/>
          <p:cNvPicPr preferRelativeResize="0"/>
          <p:nvPr/>
        </p:nvPicPr>
        <p:blipFill rotWithShape="1">
          <a:blip r:embed="rId3">
            <a:alphaModFix/>
          </a:blip>
          <a:srcRect t="32196" b="56267"/>
          <a:stretch/>
        </p:blipFill>
        <p:spPr>
          <a:xfrm>
            <a:off x="2655215" y="4449042"/>
            <a:ext cx="2642096" cy="304801"/>
          </a:xfrm>
          <a:prstGeom prst="rect">
            <a:avLst/>
          </a:prstGeom>
          <a:noFill/>
          <a:ln>
            <a:noFill/>
          </a:ln>
        </p:spPr>
      </p:pic>
      <p:pic>
        <p:nvPicPr>
          <p:cNvPr id="148" name="Google Shape;148;p14" descr="Text  Description automatically generated"/>
          <p:cNvPicPr preferRelativeResize="0"/>
          <p:nvPr/>
        </p:nvPicPr>
        <p:blipFill rotWithShape="1">
          <a:blip r:embed="rId3">
            <a:alphaModFix/>
          </a:blip>
          <a:srcRect t="79857" b="10252"/>
          <a:stretch/>
        </p:blipFill>
        <p:spPr>
          <a:xfrm>
            <a:off x="-406363" y="6405041"/>
            <a:ext cx="2642096" cy="261292"/>
          </a:xfrm>
          <a:prstGeom prst="rect">
            <a:avLst/>
          </a:prstGeom>
          <a:noFill/>
          <a:ln>
            <a:noFill/>
          </a:ln>
        </p:spPr>
      </p:pic>
      <p:graphicFrame>
        <p:nvGraphicFramePr>
          <p:cNvPr id="149" name="Google Shape;149;p14"/>
          <p:cNvGraphicFramePr/>
          <p:nvPr>
            <p:extLst>
              <p:ext uri="{D42A27DB-BD31-4B8C-83A1-F6EECF244321}">
                <p14:modId xmlns:p14="http://schemas.microsoft.com/office/powerpoint/2010/main" val="3875264044"/>
              </p:ext>
            </p:extLst>
          </p:nvPr>
        </p:nvGraphicFramePr>
        <p:xfrm>
          <a:off x="1580718" y="6330224"/>
          <a:ext cx="4957750" cy="424825"/>
        </p:xfrm>
        <a:graphic>
          <a:graphicData uri="http://schemas.openxmlformats.org/drawingml/2006/table">
            <a:tbl>
              <a:tblPr firstRow="1" bandRow="1">
                <a:noFill/>
                <a:tableStyleId>{C5AA0CBB-A905-400F-846D-3C5421A9685E}</a:tableStyleId>
              </a:tblPr>
              <a:tblGrid>
                <a:gridCol w="4957750">
                  <a:extLst>
                    <a:ext uri="{9D8B030D-6E8A-4147-A177-3AD203B41FA5}">
                      <a16:colId xmlns:a16="http://schemas.microsoft.com/office/drawing/2014/main" val="20000"/>
                    </a:ext>
                  </a:extLst>
                </a:gridCol>
              </a:tblGrid>
              <a:tr h="424825">
                <a:tc>
                  <a:txBody>
                    <a:bodyPr/>
                    <a:lstStyle/>
                    <a:p>
                      <a:pPr marL="0" lvl="0" indent="0" algn="l" rtl="0">
                        <a:spcBef>
                          <a:spcPts val="0"/>
                        </a:spcBef>
                        <a:spcAft>
                          <a:spcPts val="0"/>
                        </a:spcAft>
                        <a:buClr>
                          <a:schemeClr val="dk1"/>
                        </a:buClr>
                        <a:buSzPts val="1000"/>
                        <a:buFont typeface="Arial"/>
                        <a:buNone/>
                      </a:pPr>
                      <a:r>
                        <a:rPr lang="en-GB" sz="1000" dirty="0">
                          <a:latin typeface="Gill Sans"/>
                          <a:ea typeface="Gill Sans"/>
                          <a:cs typeface="Gill Sans"/>
                          <a:sym typeface="Gill Sans"/>
                        </a:rPr>
                        <a:t>- How high above the ground are the clock faces? (Circle the correct answer)</a:t>
                      </a:r>
                      <a:endParaRPr sz="1400" u="none" strike="noStrike" cap="none" dirty="0"/>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150" name="Google Shape;150;p14"/>
          <p:cNvGrpSpPr/>
          <p:nvPr/>
        </p:nvGrpSpPr>
        <p:grpSpPr>
          <a:xfrm>
            <a:off x="271931" y="6658442"/>
            <a:ext cx="6304361" cy="591648"/>
            <a:chOff x="271931" y="7157214"/>
            <a:chExt cx="6304361" cy="591648"/>
          </a:xfrm>
        </p:grpSpPr>
        <p:sp>
          <p:nvSpPr>
            <p:cNvPr id="151" name="Google Shape;151;p14"/>
            <p:cNvSpPr/>
            <p:nvPr/>
          </p:nvSpPr>
          <p:spPr>
            <a:xfrm>
              <a:off x="271931" y="7157214"/>
              <a:ext cx="1390615" cy="581891"/>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000"/>
                <a:buFont typeface="Arial"/>
                <a:buNone/>
              </a:pPr>
              <a:endParaRPr sz="1400" b="0" i="0" u="none" strike="noStrike" cap="none">
                <a:solidFill>
                  <a:srgbClr val="000000"/>
                </a:solidFill>
                <a:latin typeface="Arial"/>
                <a:ea typeface="Arial"/>
                <a:cs typeface="Arial"/>
                <a:sym typeface="Arial"/>
              </a:endParaRPr>
            </a:p>
          </p:txBody>
        </p:sp>
        <p:sp>
          <p:nvSpPr>
            <p:cNvPr id="152" name="Google Shape;152;p14"/>
            <p:cNvSpPr/>
            <p:nvPr/>
          </p:nvSpPr>
          <p:spPr>
            <a:xfrm>
              <a:off x="1866285" y="7166971"/>
              <a:ext cx="1390615" cy="581891"/>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000"/>
                <a:buFont typeface="Arial"/>
                <a:buNone/>
              </a:pPr>
              <a:endParaRPr sz="1400" b="0" i="0" u="none" strike="noStrike" cap="none">
                <a:solidFill>
                  <a:srgbClr val="000000"/>
                </a:solidFill>
                <a:latin typeface="Arial"/>
                <a:ea typeface="Arial"/>
                <a:cs typeface="Arial"/>
                <a:sym typeface="Arial"/>
              </a:endParaRPr>
            </a:p>
          </p:txBody>
        </p:sp>
        <p:sp>
          <p:nvSpPr>
            <p:cNvPr id="153" name="Google Shape;153;p14"/>
            <p:cNvSpPr/>
            <p:nvPr/>
          </p:nvSpPr>
          <p:spPr>
            <a:xfrm>
              <a:off x="3525981" y="7165105"/>
              <a:ext cx="1390615" cy="581891"/>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000"/>
                <a:buFont typeface="Arial"/>
                <a:buNone/>
              </a:pPr>
              <a:endParaRPr sz="1400" b="0" i="0" u="none" strike="noStrike" cap="none">
                <a:solidFill>
                  <a:srgbClr val="000000"/>
                </a:solidFill>
                <a:latin typeface="Arial"/>
                <a:ea typeface="Arial"/>
                <a:cs typeface="Arial"/>
                <a:sym typeface="Arial"/>
              </a:endParaRPr>
            </a:p>
          </p:txBody>
        </p:sp>
        <p:sp>
          <p:nvSpPr>
            <p:cNvPr id="154" name="Google Shape;154;p14"/>
            <p:cNvSpPr/>
            <p:nvPr/>
          </p:nvSpPr>
          <p:spPr>
            <a:xfrm>
              <a:off x="5185677" y="7163239"/>
              <a:ext cx="1390615" cy="581891"/>
            </a:xfrm>
            <a:prstGeom prst="roundRect">
              <a:avLst>
                <a:gd name="adj" fmla="val 16667"/>
              </a:avLst>
            </a:prstGeom>
            <a:no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endParaRPr sz="1400" b="0" i="0" u="none" strike="noStrike" cap="none">
                <a:solidFill>
                  <a:srgbClr val="000000"/>
                </a:solidFill>
                <a:latin typeface="Arial"/>
                <a:ea typeface="Arial"/>
                <a:cs typeface="Arial"/>
                <a:sym typeface="Arial"/>
              </a:endParaRPr>
            </a:p>
          </p:txBody>
        </p:sp>
      </p:grpSp>
      <p:pic>
        <p:nvPicPr>
          <p:cNvPr id="155" name="Google Shape;155;p14" descr="Text  Description automatically generated"/>
          <p:cNvPicPr preferRelativeResize="0"/>
          <p:nvPr/>
        </p:nvPicPr>
        <p:blipFill rotWithShape="1">
          <a:blip r:embed="rId3">
            <a:alphaModFix/>
          </a:blip>
          <a:srcRect t="90771"/>
          <a:stretch/>
        </p:blipFill>
        <p:spPr>
          <a:xfrm>
            <a:off x="-309336" y="7319242"/>
            <a:ext cx="2642096" cy="243840"/>
          </a:xfrm>
          <a:prstGeom prst="rect">
            <a:avLst/>
          </a:prstGeom>
          <a:noFill/>
          <a:ln>
            <a:noFill/>
          </a:ln>
        </p:spPr>
      </p:pic>
      <p:graphicFrame>
        <p:nvGraphicFramePr>
          <p:cNvPr id="156" name="Google Shape;156;p14"/>
          <p:cNvGraphicFramePr/>
          <p:nvPr/>
        </p:nvGraphicFramePr>
        <p:xfrm>
          <a:off x="1725265" y="7245231"/>
          <a:ext cx="4957750" cy="396250"/>
        </p:xfrm>
        <a:graphic>
          <a:graphicData uri="http://schemas.openxmlformats.org/drawingml/2006/table">
            <a:tbl>
              <a:tblPr firstRow="1" bandRow="1">
                <a:noFill/>
                <a:tableStyleId>{C5AA0CBB-A905-400F-846D-3C5421A9685E}</a:tableStyleId>
              </a:tblPr>
              <a:tblGrid>
                <a:gridCol w="4957750">
                  <a:extLst>
                    <a:ext uri="{9D8B030D-6E8A-4147-A177-3AD203B41FA5}">
                      <a16:colId xmlns:a16="http://schemas.microsoft.com/office/drawing/2014/main" val="20000"/>
                    </a:ext>
                  </a:extLst>
                </a:gridCol>
              </a:tblGrid>
              <a:tr h="396250">
                <a:tc>
                  <a:txBody>
                    <a:bodyPr/>
                    <a:lstStyle/>
                    <a:p>
                      <a:pPr marL="0" marR="0" lvl="0" indent="0" algn="l" rtl="0">
                        <a:lnSpc>
                          <a:spcPct val="100000"/>
                        </a:lnSpc>
                        <a:spcBef>
                          <a:spcPts val="0"/>
                        </a:spcBef>
                        <a:spcAft>
                          <a:spcPts val="0"/>
                        </a:spcAft>
                        <a:buClr>
                          <a:schemeClr val="dk1"/>
                        </a:buClr>
                        <a:buSzPts val="1000"/>
                        <a:buFont typeface="Arial"/>
                        <a:buNone/>
                      </a:pPr>
                      <a:r>
                        <a:rPr lang="en-GB" sz="1000" u="none" strike="noStrike" cap="none">
                          <a:latin typeface="Gill Sans"/>
                          <a:ea typeface="Gill Sans"/>
                          <a:cs typeface="Gill Sans"/>
                          <a:sym typeface="Gill Sans"/>
                        </a:rPr>
                        <a:t>In what order do these appear in the text?  (Write 1, 2, 3 and 4 in the smaller boxes)</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58" name="Google Shape;158;p14"/>
          <p:cNvGraphicFramePr/>
          <p:nvPr/>
        </p:nvGraphicFramePr>
        <p:xfrm>
          <a:off x="772961" y="2434780"/>
          <a:ext cx="2725475" cy="243850"/>
        </p:xfrm>
        <a:graphic>
          <a:graphicData uri="http://schemas.openxmlformats.org/drawingml/2006/table">
            <a:tbl>
              <a:tblPr firstRow="1" bandRow="1">
                <a:noFill/>
                <a:tableStyleId>{C5AA0CBB-A905-400F-846D-3C5421A9685E}</a:tableStyleId>
              </a:tblPr>
              <a:tblGrid>
                <a:gridCol w="2725475">
                  <a:extLst>
                    <a:ext uri="{9D8B030D-6E8A-4147-A177-3AD203B41FA5}">
                      <a16:colId xmlns:a16="http://schemas.microsoft.com/office/drawing/2014/main" val="20000"/>
                    </a:ext>
                  </a:extLst>
                </a:gridCol>
              </a:tblGrid>
              <a:tr h="202150">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Write the correct answer in the box.</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59" name="Google Shape;159;p14"/>
          <p:cNvGraphicFramePr/>
          <p:nvPr/>
        </p:nvGraphicFramePr>
        <p:xfrm>
          <a:off x="4183901" y="2448635"/>
          <a:ext cx="2725475" cy="243850"/>
        </p:xfrm>
        <a:graphic>
          <a:graphicData uri="http://schemas.openxmlformats.org/drawingml/2006/table">
            <a:tbl>
              <a:tblPr firstRow="1" bandRow="1">
                <a:noFill/>
                <a:tableStyleId>{C5AA0CBB-A905-400F-846D-3C5421A9685E}</a:tableStyleId>
              </a:tblPr>
              <a:tblGrid>
                <a:gridCol w="2725475">
                  <a:extLst>
                    <a:ext uri="{9D8B030D-6E8A-4147-A177-3AD203B41FA5}">
                      <a16:colId xmlns:a16="http://schemas.microsoft.com/office/drawing/2014/main" val="20000"/>
                    </a:ext>
                  </a:extLst>
                </a:gridCol>
              </a:tblGrid>
              <a:tr h="202150">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Draw lines to join the information.</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60" name="Google Shape;160;p14"/>
          <p:cNvGraphicFramePr/>
          <p:nvPr/>
        </p:nvGraphicFramePr>
        <p:xfrm>
          <a:off x="1116451" y="4458270"/>
          <a:ext cx="2725475" cy="243850"/>
        </p:xfrm>
        <a:graphic>
          <a:graphicData uri="http://schemas.openxmlformats.org/drawingml/2006/table">
            <a:tbl>
              <a:tblPr firstRow="1" bandRow="1">
                <a:noFill/>
                <a:tableStyleId>{C5AA0CBB-A905-400F-846D-3C5421A9685E}</a:tableStyleId>
              </a:tblPr>
              <a:tblGrid>
                <a:gridCol w="2725475">
                  <a:extLst>
                    <a:ext uri="{9D8B030D-6E8A-4147-A177-3AD203B41FA5}">
                      <a16:colId xmlns:a16="http://schemas.microsoft.com/office/drawing/2014/main" val="20000"/>
                    </a:ext>
                  </a:extLst>
                </a:gridCol>
              </a:tblGrid>
              <a:tr h="202150">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Write T (True) or F (False).</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61" name="Google Shape;161;p14"/>
          <p:cNvGraphicFramePr/>
          <p:nvPr/>
        </p:nvGraphicFramePr>
        <p:xfrm>
          <a:off x="4441802" y="4473964"/>
          <a:ext cx="2725475" cy="243850"/>
        </p:xfrm>
        <a:graphic>
          <a:graphicData uri="http://schemas.openxmlformats.org/drawingml/2006/table">
            <a:tbl>
              <a:tblPr firstRow="1" bandRow="1">
                <a:noFill/>
                <a:tableStyleId>{C5AA0CBB-A905-400F-846D-3C5421A9685E}</a:tableStyleId>
              </a:tblPr>
              <a:tblGrid>
                <a:gridCol w="2725475">
                  <a:extLst>
                    <a:ext uri="{9D8B030D-6E8A-4147-A177-3AD203B41FA5}">
                      <a16:colId xmlns:a16="http://schemas.microsoft.com/office/drawing/2014/main" val="20000"/>
                    </a:ext>
                  </a:extLst>
                </a:gridCol>
              </a:tblGrid>
              <a:tr h="202150">
                <a:tc>
                  <a:txBody>
                    <a:bodyPr/>
                    <a:lstStyle/>
                    <a:p>
                      <a:pPr marL="0" marR="0" lvl="0" indent="0" algn="l" rtl="0">
                        <a:lnSpc>
                          <a:spcPct val="100000"/>
                        </a:lnSpc>
                        <a:spcBef>
                          <a:spcPts val="0"/>
                        </a:spcBef>
                        <a:spcAft>
                          <a:spcPts val="0"/>
                        </a:spcAft>
                        <a:buClr>
                          <a:srgbClr val="000000"/>
                        </a:buClr>
                        <a:buSzPts val="1000"/>
                        <a:buFont typeface="Arial"/>
                        <a:buNone/>
                      </a:pPr>
                      <a:r>
                        <a:rPr lang="en-GB" sz="1000" u="none" strike="noStrike" cap="none">
                          <a:latin typeface="Gill Sans"/>
                          <a:ea typeface="Gill Sans"/>
                          <a:cs typeface="Gill Sans"/>
                          <a:sym typeface="Gill Sans"/>
                        </a:rPr>
                        <a:t>- Write the missing word from the text.</a:t>
                      </a: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162" name="Google Shape;162;p14" descr="Text  Description automatically generated"/>
          <p:cNvPicPr preferRelativeResize="0"/>
          <p:nvPr/>
        </p:nvPicPr>
        <p:blipFill rotWithShape="1">
          <a:blip r:embed="rId3">
            <a:alphaModFix/>
          </a:blip>
          <a:srcRect t="68294" b="22477"/>
          <a:stretch/>
        </p:blipFill>
        <p:spPr>
          <a:xfrm>
            <a:off x="-439839" y="8220388"/>
            <a:ext cx="2642096" cy="243840"/>
          </a:xfrm>
          <a:prstGeom prst="rect">
            <a:avLst/>
          </a:prstGeom>
          <a:noFill/>
          <a:ln>
            <a:noFill/>
          </a:ln>
        </p:spPr>
      </p:pic>
      <p:graphicFrame>
        <p:nvGraphicFramePr>
          <p:cNvPr id="163" name="Google Shape;163;p14"/>
          <p:cNvGraphicFramePr/>
          <p:nvPr/>
        </p:nvGraphicFramePr>
        <p:xfrm>
          <a:off x="1436088" y="8239845"/>
          <a:ext cx="5246975" cy="243850"/>
        </p:xfrm>
        <a:graphic>
          <a:graphicData uri="http://schemas.openxmlformats.org/drawingml/2006/table">
            <a:tbl>
              <a:tblPr firstRow="1" bandRow="1">
                <a:noFill/>
                <a:tableStyleId>{C5AA0CBB-A905-400F-846D-3C5421A9685E}</a:tableStyleId>
              </a:tblPr>
              <a:tblGrid>
                <a:gridCol w="5246975">
                  <a:extLst>
                    <a:ext uri="{9D8B030D-6E8A-4147-A177-3AD203B41FA5}">
                      <a16:colId xmlns:a16="http://schemas.microsoft.com/office/drawing/2014/main" val="20000"/>
                    </a:ext>
                  </a:extLst>
                </a:gridCol>
              </a:tblGrid>
              <a:tr h="202150">
                <a:tc>
                  <a:txBody>
                    <a:bodyPr/>
                    <a:lstStyle/>
                    <a:p>
                      <a:pPr marL="0" lvl="0" indent="0" algn="l" rtl="0">
                        <a:spcBef>
                          <a:spcPts val="0"/>
                        </a:spcBef>
                        <a:spcAft>
                          <a:spcPts val="0"/>
                        </a:spcAft>
                        <a:buClr>
                          <a:schemeClr val="dk1"/>
                        </a:buClr>
                        <a:buSzPts val="1000"/>
                        <a:buFont typeface="Arial"/>
                        <a:buNone/>
                      </a:pPr>
                      <a:r>
                        <a:rPr lang="en-GB" sz="1000">
                          <a:latin typeface="Gill Sans"/>
                          <a:ea typeface="Gill Sans"/>
                          <a:cs typeface="Gill Sans"/>
                          <a:sym typeface="Gill Sans"/>
                        </a:rPr>
                        <a:t>- Circle the word that means to make or draw plans for something.</a:t>
                      </a:r>
                      <a:endParaRPr sz="1000">
                        <a:highlight>
                          <a:schemeClr val="lt1"/>
                        </a:highlight>
                        <a:latin typeface="Gill Sans"/>
                        <a:ea typeface="Gill Sans"/>
                        <a:cs typeface="Gill Sans"/>
                        <a:sym typeface="Gill Sans"/>
                      </a:endParaRPr>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aphicFrame>
        <p:nvGraphicFramePr>
          <p:cNvPr id="164" name="Google Shape;164;p14"/>
          <p:cNvGraphicFramePr/>
          <p:nvPr/>
        </p:nvGraphicFramePr>
        <p:xfrm>
          <a:off x="1400135" y="8809196"/>
          <a:ext cx="5318950" cy="548650"/>
        </p:xfrm>
        <a:graphic>
          <a:graphicData uri="http://schemas.openxmlformats.org/drawingml/2006/table">
            <a:tbl>
              <a:tblPr firstRow="1" bandRow="1">
                <a:noFill/>
                <a:tableStyleId>{C5AA0CBB-A905-400F-846D-3C5421A9685E}</a:tableStyleId>
              </a:tblPr>
              <a:tblGrid>
                <a:gridCol w="5318950">
                  <a:extLst>
                    <a:ext uri="{9D8B030D-6E8A-4147-A177-3AD203B41FA5}">
                      <a16:colId xmlns:a16="http://schemas.microsoft.com/office/drawing/2014/main" val="20000"/>
                    </a:ext>
                  </a:extLst>
                </a:gridCol>
              </a:tblGrid>
              <a:tr h="548650">
                <a:tc>
                  <a:txBody>
                    <a:bodyPr/>
                    <a:lstStyle/>
                    <a:p>
                      <a:pPr marL="0" lvl="0" indent="0" algn="l" rtl="0">
                        <a:spcBef>
                          <a:spcPts val="0"/>
                        </a:spcBef>
                        <a:spcAft>
                          <a:spcPts val="0"/>
                        </a:spcAft>
                        <a:buClr>
                          <a:schemeClr val="dk1"/>
                        </a:buClr>
                        <a:buSzPts val="1000"/>
                        <a:buFont typeface="Arial"/>
                        <a:buNone/>
                      </a:pPr>
                      <a:r>
                        <a:rPr lang="en-GB" sz="1000">
                          <a:latin typeface="Gill Sans"/>
                          <a:ea typeface="Gill Sans"/>
                          <a:cs typeface="Gill Sans"/>
                          <a:sym typeface="Gill Sans"/>
                        </a:rPr>
                        <a:t>- Write the word that suggests it could be a tiring walk up the steps to the belfry!</a:t>
                      </a:r>
                      <a:endParaRPr sz="1000">
                        <a:latin typeface="Gill Sans"/>
                        <a:ea typeface="Gill Sans"/>
                        <a:cs typeface="Gill Sans"/>
                        <a:sym typeface="Gill Sans"/>
                      </a:endParaRPr>
                    </a:p>
                    <a:p>
                      <a:pPr marL="0" lvl="0" indent="0" algn="l" rtl="0">
                        <a:spcBef>
                          <a:spcPts val="0"/>
                        </a:spcBef>
                        <a:spcAft>
                          <a:spcPts val="0"/>
                        </a:spcAft>
                        <a:buClr>
                          <a:schemeClr val="dk1"/>
                        </a:buClr>
                        <a:buSzPts val="1000"/>
                        <a:buFont typeface="Arial"/>
                        <a:buNone/>
                      </a:pPr>
                      <a:endParaRPr sz="1000">
                        <a:latin typeface="Gill Sans"/>
                        <a:ea typeface="Gill Sans"/>
                        <a:cs typeface="Gill Sans"/>
                        <a:sym typeface="Gill Sans"/>
                      </a:endParaRPr>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sp>
        <p:nvSpPr>
          <p:cNvPr id="165" name="Google Shape;165;p14"/>
          <p:cNvSpPr txBox="1"/>
          <p:nvPr/>
        </p:nvSpPr>
        <p:spPr>
          <a:xfrm>
            <a:off x="2664388" y="9662756"/>
            <a:ext cx="1494320" cy="24622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GB" sz="1000" b="0" i="0" u="none" strike="noStrike" cap="none">
                <a:solidFill>
                  <a:srgbClr val="BFBFBF"/>
                </a:solidFill>
                <a:latin typeface="Gill Sans"/>
                <a:ea typeface="Gill Sans"/>
                <a:cs typeface="Gill Sans"/>
                <a:sym typeface="Gill Sans"/>
              </a:rPr>
              <a:t>© Vocabulary Ninja 2021</a:t>
            </a:r>
            <a:endParaRPr sz="1400" b="0" i="0" u="none" strike="noStrike" cap="none">
              <a:solidFill>
                <a:srgbClr val="000000"/>
              </a:solidFill>
              <a:latin typeface="Arial"/>
              <a:ea typeface="Arial"/>
              <a:cs typeface="Arial"/>
              <a:sym typeface="Arial"/>
            </a:endParaRPr>
          </a:p>
        </p:txBody>
      </p:sp>
      <p:graphicFrame>
        <p:nvGraphicFramePr>
          <p:cNvPr id="166" name="Google Shape;166;p14"/>
          <p:cNvGraphicFramePr/>
          <p:nvPr/>
        </p:nvGraphicFramePr>
        <p:xfrm>
          <a:off x="174949" y="8527808"/>
          <a:ext cx="6508100" cy="342275"/>
        </p:xfrm>
        <a:graphic>
          <a:graphicData uri="http://schemas.openxmlformats.org/drawingml/2006/table">
            <a:tbl>
              <a:tblPr firstRow="1" bandRow="1">
                <a:noFill/>
                <a:tableStyleId>{C5AA0CBB-A905-400F-846D-3C5421A9685E}</a:tableStyleId>
              </a:tblPr>
              <a:tblGrid>
                <a:gridCol w="6508100">
                  <a:extLst>
                    <a:ext uri="{9D8B030D-6E8A-4147-A177-3AD203B41FA5}">
                      <a16:colId xmlns:a16="http://schemas.microsoft.com/office/drawing/2014/main" val="20000"/>
                    </a:ext>
                  </a:extLst>
                </a:gridCol>
              </a:tblGrid>
              <a:tr h="342275">
                <a:tc>
                  <a:txBody>
                    <a:bodyPr/>
                    <a:lstStyle/>
                    <a:p>
                      <a:pPr marL="0" lvl="0" indent="0" algn="ctr"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Big Ben and the Palace of Westminster were </a:t>
                      </a:r>
                      <a:r>
                        <a:rPr lang="en-GB" sz="1000">
                          <a:solidFill>
                            <a:srgbClr val="FF0000"/>
                          </a:solidFill>
                          <a:latin typeface="Gill Sans"/>
                          <a:ea typeface="Gill Sans"/>
                          <a:cs typeface="Gill Sans"/>
                          <a:sym typeface="Gill Sans"/>
                        </a:rPr>
                        <a:t>designed</a:t>
                      </a:r>
                      <a:r>
                        <a:rPr lang="en-GB" sz="1000">
                          <a:latin typeface="Gill Sans"/>
                          <a:ea typeface="Gill Sans"/>
                          <a:cs typeface="Gill Sans"/>
                          <a:sym typeface="Gill Sans"/>
                        </a:rPr>
                        <a:t> by English architect Augustus Pugin. </a:t>
                      </a:r>
                      <a:endParaRPr sz="1000" u="none" strike="noStrike" cap="none"/>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167" name="Google Shape;167;p14" descr="Text  Description automatically generated with medium confidence"/>
          <p:cNvPicPr preferRelativeResize="0"/>
          <p:nvPr/>
        </p:nvPicPr>
        <p:blipFill rotWithShape="1">
          <a:blip r:embed="rId4">
            <a:alphaModFix/>
          </a:blip>
          <a:srcRect l="9697" t="21711" r="12041" b="70386"/>
          <a:stretch/>
        </p:blipFill>
        <p:spPr>
          <a:xfrm>
            <a:off x="811959" y="260903"/>
            <a:ext cx="5116047" cy="290539"/>
          </a:xfrm>
          <a:prstGeom prst="rect">
            <a:avLst/>
          </a:prstGeom>
          <a:noFill/>
          <a:ln>
            <a:noFill/>
          </a:ln>
        </p:spPr>
      </p:pic>
      <p:cxnSp>
        <p:nvCxnSpPr>
          <p:cNvPr id="168" name="Google Shape;168;p14"/>
          <p:cNvCxnSpPr/>
          <p:nvPr/>
        </p:nvCxnSpPr>
        <p:spPr>
          <a:xfrm>
            <a:off x="4511077" y="3007221"/>
            <a:ext cx="1070700" cy="2700"/>
          </a:xfrm>
          <a:prstGeom prst="straightConnector1">
            <a:avLst/>
          </a:prstGeom>
          <a:noFill/>
          <a:ln w="9525" cap="flat" cmpd="sng">
            <a:solidFill>
              <a:srgbClr val="FF0000"/>
            </a:solidFill>
            <a:prstDash val="solid"/>
            <a:miter lim="800000"/>
            <a:headEnd type="none" w="sm" len="sm"/>
            <a:tailEnd type="triangle" w="med" len="med"/>
          </a:ln>
        </p:spPr>
      </p:cxnSp>
      <p:cxnSp>
        <p:nvCxnSpPr>
          <p:cNvPr id="169" name="Google Shape;169;p14"/>
          <p:cNvCxnSpPr/>
          <p:nvPr/>
        </p:nvCxnSpPr>
        <p:spPr>
          <a:xfrm>
            <a:off x="4520564" y="3559891"/>
            <a:ext cx="1061100" cy="583500"/>
          </a:xfrm>
          <a:prstGeom prst="straightConnector1">
            <a:avLst/>
          </a:prstGeom>
          <a:noFill/>
          <a:ln w="9525" cap="flat" cmpd="sng">
            <a:solidFill>
              <a:srgbClr val="FF0000"/>
            </a:solidFill>
            <a:prstDash val="solid"/>
            <a:miter lim="800000"/>
            <a:headEnd type="none" w="sm" len="sm"/>
            <a:tailEnd type="triangle" w="med" len="med"/>
          </a:ln>
        </p:spPr>
      </p:cxnSp>
      <p:cxnSp>
        <p:nvCxnSpPr>
          <p:cNvPr id="170" name="Google Shape;170;p14"/>
          <p:cNvCxnSpPr/>
          <p:nvPr/>
        </p:nvCxnSpPr>
        <p:spPr>
          <a:xfrm rot="10800000" flipH="1">
            <a:off x="4543425" y="3581500"/>
            <a:ext cx="1076400" cy="573300"/>
          </a:xfrm>
          <a:prstGeom prst="straightConnector1">
            <a:avLst/>
          </a:prstGeom>
          <a:noFill/>
          <a:ln w="9525" cap="flat" cmpd="sng">
            <a:solidFill>
              <a:srgbClr val="FF0000"/>
            </a:solidFill>
            <a:prstDash val="solid"/>
            <a:miter lim="800000"/>
            <a:headEnd type="none" w="sm" len="sm"/>
            <a:tailEnd type="triangle" w="med" len="med"/>
          </a:ln>
        </p:spPr>
      </p:cxnSp>
      <p:graphicFrame>
        <p:nvGraphicFramePr>
          <p:cNvPr id="171" name="Google Shape;171;p14"/>
          <p:cNvGraphicFramePr/>
          <p:nvPr/>
        </p:nvGraphicFramePr>
        <p:xfrm>
          <a:off x="174949" y="9214772"/>
          <a:ext cx="4602525" cy="370850"/>
        </p:xfrm>
        <a:graphic>
          <a:graphicData uri="http://schemas.openxmlformats.org/drawingml/2006/table">
            <a:tbl>
              <a:tblPr firstRow="1" bandRow="1">
                <a:noFill/>
                <a:tableStyleId>{C5AA0CBB-A905-400F-846D-3C5421A9685E}</a:tableStyleId>
              </a:tblPr>
              <a:tblGrid>
                <a:gridCol w="4602525">
                  <a:extLst>
                    <a:ext uri="{9D8B030D-6E8A-4147-A177-3AD203B41FA5}">
                      <a16:colId xmlns:a16="http://schemas.microsoft.com/office/drawing/2014/main" val="20000"/>
                    </a:ext>
                  </a:extLst>
                </a:gridCol>
              </a:tblGrid>
              <a:tr h="370850">
                <a:tc>
                  <a:txBody>
                    <a:bodyPr/>
                    <a:lstStyle/>
                    <a:p>
                      <a:pPr marL="0" lvl="0" indent="0" algn="ctr" rtl="0">
                        <a:lnSpc>
                          <a:spcPct val="115000"/>
                        </a:lnSpc>
                        <a:spcBef>
                          <a:spcPts val="0"/>
                        </a:spcBef>
                        <a:spcAft>
                          <a:spcPts val="2800"/>
                        </a:spcAft>
                        <a:buClr>
                          <a:schemeClr val="dk1"/>
                        </a:buClr>
                        <a:buSzPts val="1100"/>
                        <a:buFont typeface="Arial"/>
                        <a:buNone/>
                      </a:pPr>
                      <a:r>
                        <a:rPr lang="en-GB" sz="1000">
                          <a:latin typeface="Gill Sans"/>
                          <a:ea typeface="Gill Sans"/>
                          <a:cs typeface="Gill Sans"/>
                          <a:sym typeface="Gill Sans"/>
                        </a:rPr>
                        <a:t>To reach Big Ben’s belfry, you would need to walk up a</a:t>
                      </a:r>
                      <a:r>
                        <a:rPr lang="en-GB" sz="1000">
                          <a:solidFill>
                            <a:srgbClr val="FF0000"/>
                          </a:solidFill>
                          <a:latin typeface="Gill Sans"/>
                          <a:ea typeface="Gill Sans"/>
                          <a:cs typeface="Gill Sans"/>
                          <a:sym typeface="Gill Sans"/>
                        </a:rPr>
                        <a:t> staggering</a:t>
                      </a:r>
                      <a:r>
                        <a:rPr lang="en-GB" sz="1000">
                          <a:latin typeface="Gill Sans"/>
                          <a:ea typeface="Gill Sans"/>
                          <a:cs typeface="Gill Sans"/>
                          <a:sym typeface="Gill Sans"/>
                        </a:rPr>
                        <a:t> 334 steps!</a:t>
                      </a:r>
                      <a:endParaRPr sz="1000" u="none" strike="noStrike" cap="none"/>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172" name="Google Shape;172;p14"/>
          <p:cNvGrpSpPr/>
          <p:nvPr/>
        </p:nvGrpSpPr>
        <p:grpSpPr>
          <a:xfrm>
            <a:off x="262406" y="7619824"/>
            <a:ext cx="6333205" cy="604500"/>
            <a:chOff x="271931" y="7867601"/>
            <a:chExt cx="6333205" cy="604500"/>
          </a:xfrm>
        </p:grpSpPr>
        <p:sp>
          <p:nvSpPr>
            <p:cNvPr id="173" name="Google Shape;173;p14"/>
            <p:cNvSpPr/>
            <p:nvPr/>
          </p:nvSpPr>
          <p:spPr>
            <a:xfrm>
              <a:off x="271931" y="7867884"/>
              <a:ext cx="978900" cy="5739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endParaRPr sz="1000">
                <a:solidFill>
                  <a:schemeClr val="dk1"/>
                </a:solidFill>
                <a:latin typeface="Gill Sans"/>
                <a:ea typeface="Gill Sans"/>
                <a:cs typeface="Gill Sans"/>
                <a:sym typeface="Gill Sans"/>
              </a:endParaRPr>
            </a:p>
            <a:p>
              <a:pPr marL="0" lvl="0" indent="0" algn="ctr" rtl="0">
                <a:lnSpc>
                  <a:spcPct val="115000"/>
                </a:lnSpc>
                <a:spcBef>
                  <a:spcPts val="0"/>
                </a:spcBef>
                <a:spcAft>
                  <a:spcPts val="0"/>
                </a:spcAft>
                <a:buClr>
                  <a:schemeClr val="dk1"/>
                </a:buClr>
                <a:buSzPts val="1100"/>
                <a:buFont typeface="Arial"/>
                <a:buNone/>
              </a:pPr>
              <a:r>
                <a:rPr lang="en-GB" sz="1000">
                  <a:solidFill>
                    <a:schemeClr val="dk1"/>
                  </a:solidFill>
                  <a:latin typeface="Gill Sans"/>
                  <a:ea typeface="Gill Sans"/>
                  <a:cs typeface="Gill Sans"/>
                  <a:sym typeface="Gill Sans"/>
                </a:rPr>
                <a:t>north</a:t>
              </a:r>
              <a:endParaRPr sz="1000">
                <a:solidFill>
                  <a:schemeClr val="dk1"/>
                </a:solidFill>
                <a:latin typeface="Gill Sans"/>
                <a:ea typeface="Gill Sans"/>
                <a:cs typeface="Gill Sans"/>
                <a:sym typeface="Gill Sans"/>
              </a:endParaRPr>
            </a:p>
            <a:p>
              <a:pPr marL="0" lvl="0" indent="0" algn="ctr" rtl="0">
                <a:lnSpc>
                  <a:spcPct val="115000"/>
                </a:lnSpc>
                <a:spcBef>
                  <a:spcPts val="0"/>
                </a:spcBef>
                <a:spcAft>
                  <a:spcPts val="0"/>
                </a:spcAft>
                <a:buClr>
                  <a:schemeClr val="dk1"/>
                </a:buClr>
                <a:buSzPts val="1100"/>
                <a:buFont typeface="Arial"/>
                <a:buNone/>
              </a:pPr>
              <a:endParaRPr/>
            </a:p>
          </p:txBody>
        </p:sp>
        <p:sp>
          <p:nvSpPr>
            <p:cNvPr id="174" name="Google Shape;174;p14"/>
            <p:cNvSpPr/>
            <p:nvPr/>
          </p:nvSpPr>
          <p:spPr>
            <a:xfrm>
              <a:off x="1866285" y="7867884"/>
              <a:ext cx="978900" cy="5739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broadcast</a:t>
              </a:r>
              <a:endParaRPr sz="1000" i="0" u="none" strike="noStrike" cap="none">
                <a:solidFill>
                  <a:srgbClr val="000000"/>
                </a:solidFill>
                <a:latin typeface="Gill Sans"/>
                <a:ea typeface="Gill Sans"/>
                <a:cs typeface="Gill Sans"/>
                <a:sym typeface="Gill Sans"/>
              </a:endParaRPr>
            </a:p>
          </p:txBody>
        </p:sp>
        <p:sp>
          <p:nvSpPr>
            <p:cNvPr id="175" name="Google Shape;175;p14"/>
            <p:cNvSpPr/>
            <p:nvPr/>
          </p:nvSpPr>
          <p:spPr>
            <a:xfrm>
              <a:off x="3532313" y="7867884"/>
              <a:ext cx="978900" cy="5739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endParaRPr sz="1000">
                <a:solidFill>
                  <a:schemeClr val="dk1"/>
                </a:solidFill>
                <a:latin typeface="Gill Sans"/>
                <a:ea typeface="Gill Sans"/>
                <a:cs typeface="Gill Sans"/>
                <a:sym typeface="Gill Sans"/>
              </a:endParaRPr>
            </a:p>
            <a:p>
              <a:pPr marL="0" lvl="0" indent="0" algn="ctr" rtl="0">
                <a:lnSpc>
                  <a:spcPct val="115000"/>
                </a:lnSpc>
                <a:spcBef>
                  <a:spcPts val="0"/>
                </a:spcBef>
                <a:spcAft>
                  <a:spcPts val="0"/>
                </a:spcAft>
                <a:buClr>
                  <a:schemeClr val="dk1"/>
                </a:buClr>
                <a:buSzPts val="1100"/>
                <a:buFont typeface="Arial"/>
                <a:buNone/>
              </a:pPr>
              <a:r>
                <a:rPr lang="en-GB" sz="1000">
                  <a:solidFill>
                    <a:schemeClr val="dk1"/>
                  </a:solidFill>
                  <a:latin typeface="Gill Sans"/>
                  <a:ea typeface="Gill Sans"/>
                  <a:cs typeface="Gill Sans"/>
                  <a:sym typeface="Gill Sans"/>
                </a:rPr>
                <a:t>architect</a:t>
              </a:r>
              <a:endParaRPr sz="1000">
                <a:solidFill>
                  <a:schemeClr val="dk1"/>
                </a:solidFill>
                <a:latin typeface="Gill Sans"/>
                <a:ea typeface="Gill Sans"/>
                <a:cs typeface="Gill Sans"/>
                <a:sym typeface="Gill Sans"/>
              </a:endParaRPr>
            </a:p>
            <a:p>
              <a:pPr marL="0" lvl="0" indent="0" algn="ctr" rtl="0">
                <a:lnSpc>
                  <a:spcPct val="115000"/>
                </a:lnSpc>
                <a:spcBef>
                  <a:spcPts val="0"/>
                </a:spcBef>
                <a:spcAft>
                  <a:spcPts val="0"/>
                </a:spcAft>
                <a:buClr>
                  <a:schemeClr val="dk1"/>
                </a:buClr>
                <a:buSzPts val="1100"/>
                <a:buFont typeface="Arial"/>
                <a:buNone/>
              </a:pPr>
              <a:endParaRPr/>
            </a:p>
          </p:txBody>
        </p:sp>
        <p:sp>
          <p:nvSpPr>
            <p:cNvPr id="176" name="Google Shape;176;p14"/>
            <p:cNvSpPr/>
            <p:nvPr/>
          </p:nvSpPr>
          <p:spPr>
            <a:xfrm>
              <a:off x="5198375" y="7867601"/>
              <a:ext cx="978900" cy="6045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chiming</a:t>
              </a:r>
              <a:endParaRPr sz="1000" i="0" u="none" strike="noStrike" cap="none">
                <a:solidFill>
                  <a:srgbClr val="000000"/>
                </a:solidFill>
                <a:latin typeface="Gill Sans"/>
                <a:ea typeface="Gill Sans"/>
                <a:cs typeface="Gill Sans"/>
                <a:sym typeface="Gill Sans"/>
              </a:endParaRPr>
            </a:p>
          </p:txBody>
        </p:sp>
        <p:sp>
          <p:nvSpPr>
            <p:cNvPr id="177" name="Google Shape;177;p14"/>
            <p:cNvSpPr/>
            <p:nvPr/>
          </p:nvSpPr>
          <p:spPr>
            <a:xfrm>
              <a:off x="1303964" y="8073427"/>
              <a:ext cx="391800" cy="3684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1</a:t>
              </a:r>
              <a:endParaRPr sz="1400" b="0" i="0" u="none" strike="noStrike" cap="none">
                <a:solidFill>
                  <a:srgbClr val="000000"/>
                </a:solidFill>
                <a:latin typeface="Arial"/>
                <a:ea typeface="Arial"/>
                <a:cs typeface="Arial"/>
                <a:sym typeface="Arial"/>
              </a:endParaRPr>
            </a:p>
          </p:txBody>
        </p:sp>
        <p:sp>
          <p:nvSpPr>
            <p:cNvPr id="178" name="Google Shape;178;p14"/>
            <p:cNvSpPr/>
            <p:nvPr/>
          </p:nvSpPr>
          <p:spPr>
            <a:xfrm>
              <a:off x="2892142" y="8073423"/>
              <a:ext cx="391800" cy="3684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4</a:t>
              </a:r>
              <a:endParaRPr sz="1400" b="0" i="0" u="none" strike="noStrike" cap="none">
                <a:solidFill>
                  <a:srgbClr val="000000"/>
                </a:solidFill>
                <a:latin typeface="Arial"/>
                <a:ea typeface="Arial"/>
                <a:cs typeface="Arial"/>
                <a:sym typeface="Arial"/>
              </a:endParaRPr>
            </a:p>
          </p:txBody>
        </p:sp>
        <p:sp>
          <p:nvSpPr>
            <p:cNvPr id="179" name="Google Shape;179;p14"/>
            <p:cNvSpPr/>
            <p:nvPr/>
          </p:nvSpPr>
          <p:spPr>
            <a:xfrm>
              <a:off x="4559840" y="8073423"/>
              <a:ext cx="391800" cy="3684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2</a:t>
              </a:r>
              <a:endParaRPr sz="1400" b="0" i="0" u="none" strike="noStrike" cap="none">
                <a:solidFill>
                  <a:srgbClr val="000000"/>
                </a:solidFill>
                <a:latin typeface="Arial"/>
                <a:ea typeface="Arial"/>
                <a:cs typeface="Arial"/>
                <a:sym typeface="Arial"/>
              </a:endParaRPr>
            </a:p>
          </p:txBody>
        </p:sp>
        <p:sp>
          <p:nvSpPr>
            <p:cNvPr id="180" name="Google Shape;180;p14"/>
            <p:cNvSpPr/>
            <p:nvPr/>
          </p:nvSpPr>
          <p:spPr>
            <a:xfrm>
              <a:off x="6213336" y="8073424"/>
              <a:ext cx="391800" cy="3684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r>
                <a:rPr lang="en-GB" sz="1000">
                  <a:solidFill>
                    <a:srgbClr val="FF0000"/>
                  </a:solidFill>
                  <a:latin typeface="Gill Sans"/>
                  <a:ea typeface="Gill Sans"/>
                  <a:cs typeface="Gill Sans"/>
                  <a:sym typeface="Gill Sans"/>
                </a:rPr>
                <a:t>3</a:t>
              </a:r>
              <a:endParaRPr sz="1400" b="0" i="0" u="none" strike="noStrike" cap="none">
                <a:solidFill>
                  <a:srgbClr val="000000"/>
                </a:solidFill>
                <a:latin typeface="Arial"/>
                <a:ea typeface="Arial"/>
                <a:cs typeface="Arial"/>
                <a:sym typeface="Arial"/>
              </a:endParaRPr>
            </a:p>
          </p:txBody>
        </p:sp>
      </p:grpSp>
      <p:graphicFrame>
        <p:nvGraphicFramePr>
          <p:cNvPr id="181" name="Google Shape;181;p14"/>
          <p:cNvGraphicFramePr/>
          <p:nvPr/>
        </p:nvGraphicFramePr>
        <p:xfrm>
          <a:off x="4951553" y="9214772"/>
          <a:ext cx="1737750" cy="396250"/>
        </p:xfrm>
        <a:graphic>
          <a:graphicData uri="http://schemas.openxmlformats.org/drawingml/2006/table">
            <a:tbl>
              <a:tblPr firstRow="1" bandRow="1">
                <a:noFill/>
                <a:tableStyleId>{C5AA0CBB-A905-400F-846D-3C5421A9685E}</a:tableStyleId>
              </a:tblPr>
              <a:tblGrid>
                <a:gridCol w="1737750">
                  <a:extLst>
                    <a:ext uri="{9D8B030D-6E8A-4147-A177-3AD203B41FA5}">
                      <a16:colId xmlns:a16="http://schemas.microsoft.com/office/drawing/2014/main" val="20000"/>
                    </a:ext>
                  </a:extLst>
                </a:gridCol>
              </a:tblGrid>
              <a:tr h="396250">
                <a:tc>
                  <a:txBody>
                    <a:bodyPr/>
                    <a:lstStyle/>
                    <a:p>
                      <a:pPr marL="0" marR="0" lvl="0" indent="0" algn="ctr" rtl="0">
                        <a:lnSpc>
                          <a:spcPct val="100000"/>
                        </a:lnSpc>
                        <a:spcBef>
                          <a:spcPts val="0"/>
                        </a:spcBef>
                        <a:spcAft>
                          <a:spcPts val="0"/>
                        </a:spcAft>
                        <a:buClr>
                          <a:srgbClr val="FF0000"/>
                        </a:buClr>
                        <a:buSzPts val="1000"/>
                        <a:buFont typeface="Gill Sans"/>
                        <a:buNone/>
                      </a:pPr>
                      <a:r>
                        <a:rPr lang="en-GB" sz="1000">
                          <a:solidFill>
                            <a:srgbClr val="FF0000"/>
                          </a:solidFill>
                          <a:latin typeface="Gill Sans"/>
                          <a:ea typeface="Gill Sans"/>
                          <a:cs typeface="Gill Sans"/>
                          <a:sym typeface="Gill Sans"/>
                        </a:rPr>
                        <a:t>staggering</a:t>
                      </a:r>
                      <a:endParaRPr sz="1000" u="none" strike="noStrike" cap="none">
                        <a:solidFill>
                          <a:srgbClr val="FF0000"/>
                        </a:solidFill>
                        <a:latin typeface="Gill Sans"/>
                        <a:ea typeface="Gill Sans"/>
                        <a:cs typeface="Gill Sans"/>
                        <a:sym typeface="Gill Sans"/>
                      </a:endParaRPr>
                    </a:p>
                  </a:txBody>
                  <a:tcPr marL="91450" marR="91450" marT="45725" marB="45725"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grpSp>
        <p:nvGrpSpPr>
          <p:cNvPr id="182" name="Google Shape;182;p14"/>
          <p:cNvGrpSpPr/>
          <p:nvPr/>
        </p:nvGrpSpPr>
        <p:grpSpPr>
          <a:xfrm>
            <a:off x="271931" y="6658442"/>
            <a:ext cx="6304246" cy="591757"/>
            <a:chOff x="271931" y="7157214"/>
            <a:chExt cx="6304246" cy="591757"/>
          </a:xfrm>
        </p:grpSpPr>
        <p:sp>
          <p:nvSpPr>
            <p:cNvPr id="183" name="Google Shape;183;p14"/>
            <p:cNvSpPr/>
            <p:nvPr/>
          </p:nvSpPr>
          <p:spPr>
            <a:xfrm>
              <a:off x="271931" y="7157214"/>
              <a:ext cx="1390500" cy="582000"/>
            </a:xfrm>
            <a:prstGeom prst="roundRect">
              <a:avLst>
                <a:gd name="adj" fmla="val 16667"/>
              </a:avLst>
            </a:prstGeom>
            <a:solidFill>
              <a:srgbClr val="C9DAF8"/>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endParaRPr sz="1000" i="0" u="none" strike="noStrike" cap="none">
                <a:solidFill>
                  <a:srgbClr val="000000"/>
                </a:solidFill>
                <a:latin typeface="Gill Sans"/>
                <a:ea typeface="Gill Sans"/>
                <a:cs typeface="Gill Sans"/>
                <a:sym typeface="Gill Sans"/>
              </a:endParaRPr>
            </a:p>
          </p:txBody>
        </p:sp>
        <p:sp>
          <p:nvSpPr>
            <p:cNvPr id="184" name="Google Shape;184;p14"/>
            <p:cNvSpPr/>
            <p:nvPr/>
          </p:nvSpPr>
          <p:spPr>
            <a:xfrm>
              <a:off x="1866285" y="7166971"/>
              <a:ext cx="1390500" cy="5820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i="0" u="none" strike="noStrike" cap="none">
                <a:solidFill>
                  <a:srgbClr val="000000"/>
                </a:solidFill>
                <a:latin typeface="Gill Sans"/>
                <a:ea typeface="Gill Sans"/>
                <a:cs typeface="Gill Sans"/>
                <a:sym typeface="Gill Sans"/>
              </a:endParaRPr>
            </a:p>
          </p:txBody>
        </p:sp>
        <p:sp>
          <p:nvSpPr>
            <p:cNvPr id="185" name="Google Shape;185;p14"/>
            <p:cNvSpPr/>
            <p:nvPr/>
          </p:nvSpPr>
          <p:spPr>
            <a:xfrm>
              <a:off x="3525981" y="7165105"/>
              <a:ext cx="1390500" cy="5820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000"/>
                <a:buFont typeface="Arial"/>
                <a:buNone/>
              </a:pPr>
              <a:endParaRPr sz="1000" i="0" u="none" strike="noStrike" cap="none">
                <a:solidFill>
                  <a:srgbClr val="000000"/>
                </a:solidFill>
                <a:latin typeface="Gill Sans"/>
                <a:ea typeface="Gill Sans"/>
                <a:cs typeface="Gill Sans"/>
                <a:sym typeface="Gill Sans"/>
              </a:endParaRPr>
            </a:p>
          </p:txBody>
        </p:sp>
        <p:sp>
          <p:nvSpPr>
            <p:cNvPr id="186" name="Google Shape;186;p14"/>
            <p:cNvSpPr/>
            <p:nvPr/>
          </p:nvSpPr>
          <p:spPr>
            <a:xfrm>
              <a:off x="5185677" y="7163239"/>
              <a:ext cx="1390500" cy="5820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endParaRPr sz="1000" b="0" i="0" u="none" strike="noStrike" cap="none">
                <a:solidFill>
                  <a:srgbClr val="000000"/>
                </a:solidFill>
                <a:latin typeface="Arial"/>
                <a:ea typeface="Arial"/>
                <a:cs typeface="Arial"/>
                <a:sym typeface="Arial"/>
              </a:endParaRPr>
            </a:p>
          </p:txBody>
        </p:sp>
      </p:grpSp>
      <p:grpSp>
        <p:nvGrpSpPr>
          <p:cNvPr id="187" name="Google Shape;187;p14"/>
          <p:cNvGrpSpPr/>
          <p:nvPr/>
        </p:nvGrpSpPr>
        <p:grpSpPr>
          <a:xfrm>
            <a:off x="271931" y="6658442"/>
            <a:ext cx="6304246" cy="591757"/>
            <a:chOff x="271931" y="7157214"/>
            <a:chExt cx="6304246" cy="591757"/>
          </a:xfrm>
        </p:grpSpPr>
        <p:sp>
          <p:nvSpPr>
            <p:cNvPr id="188" name="Google Shape;188;p14"/>
            <p:cNvSpPr/>
            <p:nvPr/>
          </p:nvSpPr>
          <p:spPr>
            <a:xfrm>
              <a:off x="271931" y="7157214"/>
              <a:ext cx="1390500" cy="5820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7m</a:t>
              </a:r>
              <a:endParaRPr sz="1000" i="0" u="none" strike="noStrike" cap="none">
                <a:solidFill>
                  <a:srgbClr val="000000"/>
                </a:solidFill>
                <a:latin typeface="Gill Sans"/>
                <a:ea typeface="Gill Sans"/>
                <a:cs typeface="Gill Sans"/>
                <a:sym typeface="Gill Sans"/>
              </a:endParaRPr>
            </a:p>
          </p:txBody>
        </p:sp>
        <p:sp>
          <p:nvSpPr>
            <p:cNvPr id="189" name="Google Shape;189;p14"/>
            <p:cNvSpPr/>
            <p:nvPr/>
          </p:nvSpPr>
          <p:spPr>
            <a:xfrm>
              <a:off x="1866285" y="7166971"/>
              <a:ext cx="1390500" cy="582000"/>
            </a:xfrm>
            <a:prstGeom prst="roundRect">
              <a:avLst>
                <a:gd name="adj" fmla="val 16667"/>
              </a:avLst>
            </a:prstGeom>
            <a:solidFill>
              <a:srgbClr val="C9DAF8"/>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000"/>
                <a:buFont typeface="Arial"/>
                <a:buNone/>
              </a:pPr>
              <a:endParaRPr sz="1000">
                <a:latin typeface="Gill Sans"/>
                <a:ea typeface="Gill Sans"/>
                <a:cs typeface="Gill Sans"/>
                <a:sym typeface="Gill Sans"/>
              </a:endParaRPr>
            </a:p>
            <a:p>
              <a:pPr marL="0" lvl="0" indent="0" algn="ctr" rtl="0">
                <a:spcBef>
                  <a:spcPts val="0"/>
                </a:spcBef>
                <a:spcAft>
                  <a:spcPts val="0"/>
                </a:spcAft>
                <a:buClr>
                  <a:schemeClr val="dk1"/>
                </a:buClr>
                <a:buSzPts val="1000"/>
                <a:buFont typeface="Arial"/>
                <a:buNone/>
              </a:pPr>
              <a:endParaRPr sz="1000">
                <a:latin typeface="Gill Sans"/>
                <a:ea typeface="Gill Sans"/>
                <a:cs typeface="Gill Sans"/>
                <a:sym typeface="Gill Sans"/>
              </a:endParaRPr>
            </a:p>
            <a:p>
              <a:pPr marL="0" lvl="0" indent="0" algn="ctr" rtl="0">
                <a:spcBef>
                  <a:spcPts val="0"/>
                </a:spcBef>
                <a:spcAft>
                  <a:spcPts val="0"/>
                </a:spcAft>
                <a:buClr>
                  <a:schemeClr val="dk1"/>
                </a:buClr>
                <a:buSzPts val="1000"/>
                <a:buFont typeface="Arial"/>
                <a:buNone/>
              </a:pPr>
              <a:r>
                <a:rPr lang="en-GB" sz="1000">
                  <a:latin typeface="Gill Sans"/>
                  <a:ea typeface="Gill Sans"/>
                  <a:cs typeface="Gill Sans"/>
                  <a:sym typeface="Gill Sans"/>
                </a:rPr>
                <a:t>55m</a:t>
              </a:r>
              <a:endParaRPr sz="1000">
                <a:latin typeface="Gill Sans"/>
                <a:ea typeface="Gill Sans"/>
                <a:cs typeface="Gill Sans"/>
                <a:sym typeface="Gill Sans"/>
              </a:endParaRPr>
            </a:p>
            <a:p>
              <a:pPr marL="0" lvl="0" indent="0" algn="ctr" rtl="0">
                <a:spcBef>
                  <a:spcPts val="0"/>
                </a:spcBef>
                <a:spcAft>
                  <a:spcPts val="0"/>
                </a:spcAft>
                <a:buClr>
                  <a:schemeClr val="dk1"/>
                </a:buClr>
                <a:buSzPts val="1000"/>
                <a:buFont typeface="Arial"/>
                <a:buNone/>
              </a:pPr>
              <a:endParaRPr sz="1000">
                <a:latin typeface="Gill Sans"/>
                <a:ea typeface="Gill Sans"/>
                <a:cs typeface="Gill Sans"/>
                <a:sym typeface="Gill Sans"/>
              </a:endParaRPr>
            </a:p>
            <a:p>
              <a:pPr marL="0" lvl="0" indent="0" algn="ctr" rtl="0">
                <a:spcBef>
                  <a:spcPts val="0"/>
                </a:spcBef>
                <a:spcAft>
                  <a:spcPts val="0"/>
                </a:spcAft>
                <a:buClr>
                  <a:schemeClr val="dk1"/>
                </a:buClr>
                <a:buSzPts val="1000"/>
                <a:buFont typeface="Arial"/>
                <a:buNone/>
              </a:pPr>
              <a:endParaRPr sz="1000">
                <a:latin typeface="Gill Sans"/>
                <a:ea typeface="Gill Sans"/>
                <a:cs typeface="Gill Sans"/>
                <a:sym typeface="Gill Sans"/>
              </a:endParaRPr>
            </a:p>
          </p:txBody>
        </p:sp>
        <p:sp>
          <p:nvSpPr>
            <p:cNvPr id="190" name="Google Shape;190;p14"/>
            <p:cNvSpPr/>
            <p:nvPr/>
          </p:nvSpPr>
          <p:spPr>
            <a:xfrm>
              <a:off x="3525981" y="7165105"/>
              <a:ext cx="1390500" cy="582000"/>
            </a:xfrm>
            <a:prstGeom prst="roundRect">
              <a:avLst>
                <a:gd name="adj" fmla="val 16667"/>
              </a:avLst>
            </a:prstGeom>
            <a:solidFill>
              <a:schemeClr val="lt1"/>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spcBef>
                  <a:spcPts val="0"/>
                </a:spcBef>
                <a:spcAft>
                  <a:spcPts val="0"/>
                </a:spcAft>
                <a:buClr>
                  <a:schemeClr val="dk1"/>
                </a:buClr>
                <a:buSzPts val="1000"/>
                <a:buFont typeface="Arial"/>
                <a:buNone/>
              </a:pPr>
              <a:r>
                <a:rPr lang="en-GB" sz="1000">
                  <a:latin typeface="Gill Sans"/>
                  <a:ea typeface="Gill Sans"/>
                  <a:cs typeface="Gill Sans"/>
                  <a:sym typeface="Gill Sans"/>
                </a:rPr>
                <a:t>4.3m</a:t>
              </a:r>
              <a:endParaRPr sz="1000" i="0" u="none" strike="noStrike" cap="none">
                <a:solidFill>
                  <a:srgbClr val="000000"/>
                </a:solidFill>
                <a:latin typeface="Gill Sans"/>
                <a:ea typeface="Gill Sans"/>
                <a:cs typeface="Gill Sans"/>
                <a:sym typeface="Gill Sans"/>
              </a:endParaRPr>
            </a:p>
          </p:txBody>
        </p:sp>
        <p:sp>
          <p:nvSpPr>
            <p:cNvPr id="191" name="Google Shape;191;p14"/>
            <p:cNvSpPr/>
            <p:nvPr/>
          </p:nvSpPr>
          <p:spPr>
            <a:xfrm>
              <a:off x="5185677" y="7163239"/>
              <a:ext cx="1390500" cy="582000"/>
            </a:xfrm>
            <a:prstGeom prst="roundRect">
              <a:avLst>
                <a:gd name="adj" fmla="val 16667"/>
              </a:avLst>
            </a:prstGeom>
            <a:solidFill>
              <a:srgbClr val="000000">
                <a:alpha val="0"/>
              </a:srgbClr>
            </a:solidFill>
            <a:ln w="9525"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lvl="0" indent="0" algn="ctr" rtl="0">
                <a:lnSpc>
                  <a:spcPct val="115000"/>
                </a:lnSpc>
                <a:spcBef>
                  <a:spcPts val="0"/>
                </a:spcBef>
                <a:spcAft>
                  <a:spcPts val="0"/>
                </a:spcAft>
                <a:buClr>
                  <a:schemeClr val="dk1"/>
                </a:buClr>
                <a:buSzPts val="1100"/>
                <a:buFont typeface="Arial"/>
                <a:buNone/>
              </a:pPr>
              <a:r>
                <a:rPr lang="en-GB" sz="1000">
                  <a:latin typeface="Gill Sans"/>
                  <a:ea typeface="Gill Sans"/>
                  <a:cs typeface="Gill Sans"/>
                  <a:sym typeface="Gill Sans"/>
                </a:rPr>
                <a:t>334m</a:t>
              </a:r>
              <a:endParaRPr sz="1000" i="0" u="none" strike="noStrike" cap="none">
                <a:solidFill>
                  <a:srgbClr val="000000"/>
                </a:solidFill>
                <a:latin typeface="Gill Sans"/>
                <a:ea typeface="Gill Sans"/>
                <a:cs typeface="Gill Sans"/>
                <a:sym typeface="Gill Sans"/>
              </a:endParaRPr>
            </a:p>
          </p:txBody>
        </p:sp>
      </p:grpSp>
      <p:pic>
        <p:nvPicPr>
          <p:cNvPr id="58" name="Picture 57" descr="Logo&#10;&#10;Description automatically generated">
            <a:extLst>
              <a:ext uri="{FF2B5EF4-FFF2-40B4-BE49-F238E27FC236}">
                <a16:creationId xmlns:a16="http://schemas.microsoft.com/office/drawing/2014/main" id="{A5F1D78C-84AF-9C45-8F77-7FF9BAF2255C}"/>
              </a:ext>
            </a:extLst>
          </p:cNvPr>
          <p:cNvPicPr>
            <a:picLocks noChangeAspect="1"/>
          </p:cNvPicPr>
          <p:nvPr/>
        </p:nvPicPr>
        <p:blipFill rotWithShape="1">
          <a:blip r:embed="rId5"/>
          <a:srcRect b="14508"/>
          <a:stretch/>
        </p:blipFill>
        <p:spPr>
          <a:xfrm>
            <a:off x="182828" y="134150"/>
            <a:ext cx="590133" cy="553612"/>
          </a:xfrm>
          <a:prstGeom prst="rect">
            <a:avLst/>
          </a:prstGeom>
        </p:spPr>
      </p:pic>
      <p:pic>
        <p:nvPicPr>
          <p:cNvPr id="59" name="Picture 58" descr="Logo&#10;&#10;Description automatically generated">
            <a:extLst>
              <a:ext uri="{FF2B5EF4-FFF2-40B4-BE49-F238E27FC236}">
                <a16:creationId xmlns:a16="http://schemas.microsoft.com/office/drawing/2014/main" id="{963D175E-71C6-E347-BED7-30FFB4D954A7}"/>
              </a:ext>
            </a:extLst>
          </p:cNvPr>
          <p:cNvPicPr>
            <a:picLocks noChangeAspect="1"/>
          </p:cNvPicPr>
          <p:nvPr/>
        </p:nvPicPr>
        <p:blipFill rotWithShape="1">
          <a:blip r:embed="rId5"/>
          <a:srcRect b="14508"/>
          <a:stretch/>
        </p:blipFill>
        <p:spPr>
          <a:xfrm>
            <a:off x="6092891" y="137542"/>
            <a:ext cx="590133" cy="553612"/>
          </a:xfrm>
          <a:prstGeom prst="rect">
            <a:avLst/>
          </a:prstGeom>
        </p:spPr>
      </p:pic>
      <p:graphicFrame>
        <p:nvGraphicFramePr>
          <p:cNvPr id="57" name="Google Shape;89;p13">
            <a:extLst>
              <a:ext uri="{FF2B5EF4-FFF2-40B4-BE49-F238E27FC236}">
                <a16:creationId xmlns:a16="http://schemas.microsoft.com/office/drawing/2014/main" id="{4D6AD9EB-735F-B84A-8FC5-AF281C57493F}"/>
              </a:ext>
            </a:extLst>
          </p:cNvPr>
          <p:cNvGraphicFramePr/>
          <p:nvPr>
            <p:extLst>
              <p:ext uri="{D42A27DB-BD31-4B8C-83A1-F6EECF244321}">
                <p14:modId xmlns:p14="http://schemas.microsoft.com/office/powerpoint/2010/main" val="1532440544"/>
              </p:ext>
            </p:extLst>
          </p:nvPr>
        </p:nvGraphicFramePr>
        <p:xfrm>
          <a:off x="174949" y="675425"/>
          <a:ext cx="6508100" cy="1549728"/>
        </p:xfrm>
        <a:graphic>
          <a:graphicData uri="http://schemas.openxmlformats.org/drawingml/2006/table">
            <a:tbl>
              <a:tblPr firstRow="1" bandRow="1">
                <a:noFill/>
                <a:tableStyleId>{C5AA0CBB-A905-400F-846D-3C5421A9685E}</a:tableStyleId>
              </a:tblPr>
              <a:tblGrid>
                <a:gridCol w="5180825">
                  <a:extLst>
                    <a:ext uri="{9D8B030D-6E8A-4147-A177-3AD203B41FA5}">
                      <a16:colId xmlns:a16="http://schemas.microsoft.com/office/drawing/2014/main" val="20000"/>
                    </a:ext>
                  </a:extLst>
                </a:gridCol>
                <a:gridCol w="1327275">
                  <a:extLst>
                    <a:ext uri="{9D8B030D-6E8A-4147-A177-3AD203B41FA5}">
                      <a16:colId xmlns:a16="http://schemas.microsoft.com/office/drawing/2014/main" val="20001"/>
                    </a:ext>
                  </a:extLst>
                </a:gridCol>
              </a:tblGrid>
              <a:tr h="991000">
                <a:tc>
                  <a:txBody>
                    <a:bodyPr/>
                    <a:lstStyle/>
                    <a:p>
                      <a:pPr marL="0" lvl="0" indent="0" algn="l" rtl="0">
                        <a:lnSpc>
                          <a:spcPct val="115000"/>
                        </a:lnSpc>
                        <a:spcBef>
                          <a:spcPts val="0"/>
                        </a:spcBef>
                        <a:spcAft>
                          <a:spcPts val="0"/>
                        </a:spcAft>
                        <a:buClr>
                          <a:schemeClr val="dk1"/>
                        </a:buClr>
                        <a:buSzPts val="1100"/>
                        <a:buFont typeface="Arial"/>
                        <a:buNone/>
                      </a:pPr>
                      <a:r>
                        <a:rPr lang="en-GB" sz="1050" dirty="0">
                          <a:latin typeface="Gill Sans"/>
                          <a:ea typeface="Gill Sans"/>
                          <a:cs typeface="Gill Sans"/>
                          <a:sym typeface="Gill Sans"/>
                        </a:rPr>
                        <a:t>‘Big Ben’ is actually the nickname for the huge bell of the clock at the top of the Elizabeth Tower, on the north side of the Houses of Parliament in Westminster, London. Big Ben and the Palace of Westminster were designed by English architect Augustus Pugin. Big Ben is the world's largest four-faced chiming clock and it became operational (started working) in 1859. The four faces of the clock are 7m across and are 55m above the ground. The hour hand is 2.7m long, and the minute hand is 4.3m long. On Remembrance Day, Big Ben’s chimes are broadcast to mark the 11th hour of the 11th day of the 11th month. To reach Big Ben’s belfry, you would need to walk up a staggering 334 steps!</a:t>
                      </a:r>
                      <a:endParaRPr sz="1000" dirty="0">
                        <a:latin typeface="Gill Sans"/>
                        <a:ea typeface="Gill Sans"/>
                        <a:cs typeface="Gill Sans"/>
                        <a:sym typeface="Gill Sans"/>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000000"/>
                        </a:buClr>
                        <a:buSzPts val="1050"/>
                        <a:buFont typeface="Arial"/>
                        <a:buNone/>
                      </a:pPr>
                      <a:endParaRPr sz="1050" u="none" strike="noStrike" cap="none" dirty="0"/>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bl>
          </a:graphicData>
        </a:graphic>
      </p:graphicFrame>
      <p:pic>
        <p:nvPicPr>
          <p:cNvPr id="60" name="Picture 59" descr="Logo&#10;&#10;Description automatically generated with low confidence">
            <a:extLst>
              <a:ext uri="{FF2B5EF4-FFF2-40B4-BE49-F238E27FC236}">
                <a16:creationId xmlns:a16="http://schemas.microsoft.com/office/drawing/2014/main" id="{D563A88F-7C3C-A74D-B791-3C1907C77699}"/>
              </a:ext>
            </a:extLst>
          </p:cNvPr>
          <p:cNvPicPr>
            <a:picLocks noChangeAspect="1"/>
          </p:cNvPicPr>
          <p:nvPr/>
        </p:nvPicPr>
        <p:blipFill>
          <a:blip r:embed="rId6"/>
          <a:stretch>
            <a:fillRect/>
          </a:stretch>
        </p:blipFill>
        <p:spPr>
          <a:xfrm>
            <a:off x="4945690" y="390907"/>
            <a:ext cx="2025474" cy="2025474"/>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880</Words>
  <Application>Microsoft Macintosh PowerPoint</Application>
  <PresentationFormat>A4 Paper (210x297 mm)</PresentationFormat>
  <Paragraphs>99</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Gill Sans</vt:lpstr>
      <vt:lpstr>Calibri</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4</cp:revision>
  <dcterms:modified xsi:type="dcterms:W3CDTF">2021-06-17T11:53:19Z</dcterms:modified>
</cp:coreProperties>
</file>